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2"/>
  </p:notesMasterIdLst>
  <p:handoutMasterIdLst>
    <p:handoutMasterId r:id="rId53"/>
  </p:handoutMasterIdLst>
  <p:sldIdLst>
    <p:sldId id="370" r:id="rId2"/>
    <p:sldId id="372" r:id="rId3"/>
    <p:sldId id="371" r:id="rId4"/>
    <p:sldId id="373" r:id="rId5"/>
    <p:sldId id="374" r:id="rId6"/>
    <p:sldId id="375" r:id="rId7"/>
    <p:sldId id="376" r:id="rId8"/>
    <p:sldId id="418" r:id="rId9"/>
    <p:sldId id="377" r:id="rId10"/>
    <p:sldId id="379" r:id="rId11"/>
    <p:sldId id="383" r:id="rId12"/>
    <p:sldId id="384" r:id="rId13"/>
    <p:sldId id="416" r:id="rId14"/>
    <p:sldId id="417" r:id="rId15"/>
    <p:sldId id="385" r:id="rId16"/>
    <p:sldId id="395" r:id="rId17"/>
    <p:sldId id="386" r:id="rId18"/>
    <p:sldId id="419" r:id="rId19"/>
    <p:sldId id="414" r:id="rId20"/>
    <p:sldId id="415" r:id="rId21"/>
    <p:sldId id="387" r:id="rId22"/>
    <p:sldId id="380" r:id="rId23"/>
    <p:sldId id="388" r:id="rId24"/>
    <p:sldId id="396" r:id="rId25"/>
    <p:sldId id="397" r:id="rId26"/>
    <p:sldId id="398" r:id="rId27"/>
    <p:sldId id="399" r:id="rId28"/>
    <p:sldId id="401" r:id="rId29"/>
    <p:sldId id="400" r:id="rId30"/>
    <p:sldId id="413" r:id="rId31"/>
    <p:sldId id="405" r:id="rId32"/>
    <p:sldId id="389" r:id="rId33"/>
    <p:sldId id="381" r:id="rId34"/>
    <p:sldId id="391" r:id="rId35"/>
    <p:sldId id="402" r:id="rId36"/>
    <p:sldId id="403" r:id="rId37"/>
    <p:sldId id="404" r:id="rId38"/>
    <p:sldId id="420" r:id="rId39"/>
    <p:sldId id="407" r:id="rId40"/>
    <p:sldId id="408" r:id="rId41"/>
    <p:sldId id="392" r:id="rId42"/>
    <p:sldId id="406" r:id="rId43"/>
    <p:sldId id="382" r:id="rId44"/>
    <p:sldId id="393" r:id="rId45"/>
    <p:sldId id="409" r:id="rId46"/>
    <p:sldId id="410" r:id="rId47"/>
    <p:sldId id="411" r:id="rId48"/>
    <p:sldId id="412" r:id="rId49"/>
    <p:sldId id="421" r:id="rId50"/>
    <p:sldId id="394" r:id="rId51"/>
  </p:sldIdLst>
  <p:sldSz cx="9144000" cy="6858000" type="screen4x3"/>
  <p:notesSz cx="6858000" cy="9945688"/>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74" autoAdjust="0"/>
    <p:restoredTop sz="43250" autoAdjust="0"/>
  </p:normalViewPr>
  <p:slideViewPr>
    <p:cSldViewPr snapToGrid="0">
      <p:cViewPr varScale="1">
        <p:scale>
          <a:sx n="29" d="100"/>
          <a:sy n="29" d="100"/>
        </p:scale>
        <p:origin x="104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2752" y="32"/>
      </p:cViewPr>
      <p:guideLst>
        <p:guide orient="horz" pos="3133"/>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9" name="Rectangle 3">
            <a:extLst>
              <a:ext uri="{FF2B5EF4-FFF2-40B4-BE49-F238E27FC236}">
                <a16:creationId xmlns:a16="http://schemas.microsoft.com/office/drawing/2014/main" id="{81EC05E9-19C1-724B-B510-E5A0875886F8}"/>
              </a:ext>
            </a:extLst>
          </p:cNvPr>
          <p:cNvSpPr>
            <a:spLocks noGrp="1" noChangeArrowheads="1"/>
          </p:cNvSpPr>
          <p:nvPr>
            <p:ph type="dt" sz="quarter" idx="1"/>
          </p:nvPr>
        </p:nvSpPr>
        <p:spPr bwMode="auto">
          <a:xfrm>
            <a:off x="3886384" y="0"/>
            <a:ext cx="2970512" cy="496933"/>
          </a:xfrm>
          <a:prstGeom prst="rect">
            <a:avLst/>
          </a:prstGeom>
          <a:noFill/>
          <a:ln w="9525">
            <a:noFill/>
            <a:miter lim="800000"/>
            <a:headEnd/>
            <a:tailEnd/>
          </a:ln>
          <a:effectLst/>
        </p:spPr>
        <p:txBody>
          <a:bodyPr vert="horz" wrap="square" lIns="91782" tIns="45890" rIns="91782" bIns="45890" numCol="1" anchor="t" anchorCtr="0" compatLnSpc="1">
            <a:prstTxWarp prst="textNoShape">
              <a:avLst/>
            </a:prstTxWarp>
          </a:bodyPr>
          <a:lstStyle>
            <a:lvl1pPr algn="r" eaLnBrk="1" hangingPunct="1">
              <a:defRPr sz="1200" b="0">
                <a:latin typeface="Arial" charset="0"/>
                <a:ea typeface="ＭＳ Ｐゴシック" panose="020B0600070205080204" pitchFamily="50" charset="-128"/>
              </a:defRPr>
            </a:lvl1pPr>
          </a:lstStyle>
          <a:p>
            <a:pPr>
              <a:defRPr/>
            </a:pPr>
            <a:r>
              <a:rPr lang="ja-JP" altLang="en-US"/>
              <a:t>201</a:t>
            </a:r>
            <a:r>
              <a:rPr lang="en-US" altLang="ja-JP"/>
              <a:t>1</a:t>
            </a:r>
            <a:r>
              <a:rPr lang="ja-JP" altLang="en-US"/>
              <a:t>/</a:t>
            </a:r>
            <a:r>
              <a:rPr lang="en-US" altLang="ja-JP"/>
              <a:t>4/4</a:t>
            </a:r>
          </a:p>
        </p:txBody>
      </p:sp>
      <p:sp>
        <p:nvSpPr>
          <p:cNvPr id="116740" name="Rectangle 4">
            <a:extLst>
              <a:ext uri="{FF2B5EF4-FFF2-40B4-BE49-F238E27FC236}">
                <a16:creationId xmlns:a16="http://schemas.microsoft.com/office/drawing/2014/main" id="{6B6871B0-0674-D540-A2D8-CE6BFC7831D6}"/>
              </a:ext>
            </a:extLst>
          </p:cNvPr>
          <p:cNvSpPr>
            <a:spLocks noGrp="1" noChangeArrowheads="1"/>
          </p:cNvSpPr>
          <p:nvPr>
            <p:ph type="ftr" sz="quarter" idx="2"/>
          </p:nvPr>
        </p:nvSpPr>
        <p:spPr bwMode="auto">
          <a:xfrm>
            <a:off x="0" y="9446411"/>
            <a:ext cx="2971616" cy="496933"/>
          </a:xfrm>
          <a:prstGeom prst="rect">
            <a:avLst/>
          </a:prstGeom>
          <a:noFill/>
          <a:ln w="9525">
            <a:noFill/>
            <a:miter lim="800000"/>
            <a:headEnd/>
            <a:tailEnd/>
          </a:ln>
          <a:effectLst/>
        </p:spPr>
        <p:txBody>
          <a:bodyPr vert="horz" wrap="square" lIns="91782" tIns="45890" rIns="91782" bIns="45890" numCol="1" anchor="b" anchorCtr="0" compatLnSpc="1">
            <a:prstTxWarp prst="textNoShape">
              <a:avLst/>
            </a:prstTxWarp>
          </a:bodyPr>
          <a:lstStyle>
            <a:lvl1pPr eaLnBrk="1" hangingPunct="1">
              <a:defRPr sz="1200" b="0">
                <a:latin typeface="Arial" charset="0"/>
                <a:ea typeface="ＭＳ Ｐゴシック" panose="020B0600070205080204" pitchFamily="50" charset="-128"/>
              </a:defRPr>
            </a:lvl1pPr>
          </a:lstStyle>
          <a:p>
            <a:pPr>
              <a:defRPr/>
            </a:pPr>
            <a:endParaRPr lang="en-US" altLang="ja-JP"/>
          </a:p>
        </p:txBody>
      </p:sp>
      <p:sp>
        <p:nvSpPr>
          <p:cNvPr id="116741" name="Rectangle 5">
            <a:extLst>
              <a:ext uri="{FF2B5EF4-FFF2-40B4-BE49-F238E27FC236}">
                <a16:creationId xmlns:a16="http://schemas.microsoft.com/office/drawing/2014/main" id="{C381CDE7-64FC-8A42-97D3-BD362E58E24B}"/>
              </a:ext>
            </a:extLst>
          </p:cNvPr>
          <p:cNvSpPr>
            <a:spLocks noGrp="1" noChangeArrowheads="1"/>
          </p:cNvSpPr>
          <p:nvPr>
            <p:ph type="sldNum" sz="quarter" idx="3"/>
          </p:nvPr>
        </p:nvSpPr>
        <p:spPr bwMode="auto">
          <a:xfrm>
            <a:off x="3886384" y="9446411"/>
            <a:ext cx="2970512" cy="496933"/>
          </a:xfrm>
          <a:prstGeom prst="rect">
            <a:avLst/>
          </a:prstGeom>
          <a:noFill/>
          <a:ln w="9525">
            <a:noFill/>
            <a:miter lim="800000"/>
            <a:headEnd/>
            <a:tailEnd/>
          </a:ln>
          <a:effectLst/>
        </p:spPr>
        <p:txBody>
          <a:bodyPr vert="horz" wrap="square" lIns="91782" tIns="45890" rIns="91782" bIns="45890" numCol="1" anchor="b" anchorCtr="0" compatLnSpc="1">
            <a:prstTxWarp prst="textNoShape">
              <a:avLst/>
            </a:prstTxWarp>
          </a:bodyPr>
          <a:lstStyle>
            <a:lvl1pPr algn="r" eaLnBrk="1" hangingPunct="1">
              <a:defRPr sz="1200" b="0">
                <a:ea typeface="ＭＳ Ｐゴシック" panose="020B0600070205080204" pitchFamily="50" charset="-128"/>
              </a:defRPr>
            </a:lvl1pPr>
          </a:lstStyle>
          <a:p>
            <a:pPr>
              <a:defRPr/>
            </a:pPr>
            <a:fld id="{40E758EE-E1F0-BD49-936F-1B049AE76F25}" type="slidenum">
              <a:rPr lang="en-US" altLang="ja-JP"/>
              <a:pPr>
                <a:defRPr/>
              </a:pPr>
              <a:t>‹#›</a:t>
            </a:fld>
            <a:endParaRPr lang="en-US" altLang="ja-JP"/>
          </a:p>
        </p:txBody>
      </p:sp>
    </p:spTree>
    <p:extLst>
      <p:ext uri="{BB962C8B-B14F-4D97-AF65-F5344CB8AC3E}">
        <p14:creationId xmlns:p14="http://schemas.microsoft.com/office/powerpoint/2010/main" val="1933918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C7928FCA-A9C3-5B4E-B858-DA90084CB2F9}"/>
              </a:ext>
            </a:extLst>
          </p:cNvPr>
          <p:cNvSpPr>
            <a:spLocks noGrp="1" noRot="1" noChangeAspect="1" noChangeArrowheads="1" noTextEdit="1"/>
          </p:cNvSpPr>
          <p:nvPr>
            <p:ph type="sldImg" idx="2"/>
          </p:nvPr>
        </p:nvSpPr>
        <p:spPr bwMode="auto">
          <a:xfrm>
            <a:off x="655638" y="317500"/>
            <a:ext cx="5546725" cy="4159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2213B2B-3B6F-0248-A510-28551A9F5947}"/>
              </a:ext>
            </a:extLst>
          </p:cNvPr>
          <p:cNvSpPr>
            <a:spLocks noGrp="1" noChangeArrowheads="1"/>
          </p:cNvSpPr>
          <p:nvPr>
            <p:ph type="body" sz="quarter" idx="3"/>
          </p:nvPr>
        </p:nvSpPr>
        <p:spPr bwMode="auto">
          <a:xfrm>
            <a:off x="628078" y="4723208"/>
            <a:ext cx="5601846" cy="4477083"/>
          </a:xfrm>
          <a:prstGeom prst="rect">
            <a:avLst/>
          </a:prstGeom>
          <a:noFill/>
          <a:ln w="9525">
            <a:noFill/>
            <a:miter lim="800000"/>
            <a:headEnd/>
            <a:tailEnd/>
          </a:ln>
          <a:effectLst/>
        </p:spPr>
        <p:txBody>
          <a:bodyPr vert="horz" wrap="square" lIns="91782" tIns="45890" rIns="91782" bIns="4589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103" name="Rectangle 7">
            <a:extLst>
              <a:ext uri="{FF2B5EF4-FFF2-40B4-BE49-F238E27FC236}">
                <a16:creationId xmlns:a16="http://schemas.microsoft.com/office/drawing/2014/main" id="{A4101920-0AF0-2F49-B628-4DF27F0CB4DF}"/>
              </a:ext>
            </a:extLst>
          </p:cNvPr>
          <p:cNvSpPr>
            <a:spLocks noGrp="1" noChangeArrowheads="1"/>
          </p:cNvSpPr>
          <p:nvPr>
            <p:ph type="sldNum" sz="quarter" idx="5"/>
          </p:nvPr>
        </p:nvSpPr>
        <p:spPr bwMode="auto">
          <a:xfrm>
            <a:off x="3886384" y="9446411"/>
            <a:ext cx="2970512" cy="496933"/>
          </a:xfrm>
          <a:prstGeom prst="rect">
            <a:avLst/>
          </a:prstGeom>
          <a:noFill/>
          <a:ln w="9525">
            <a:noFill/>
            <a:miter lim="800000"/>
            <a:headEnd/>
            <a:tailEnd/>
          </a:ln>
          <a:effectLst/>
        </p:spPr>
        <p:txBody>
          <a:bodyPr vert="horz" wrap="square" lIns="91782" tIns="45890" rIns="91782" bIns="45890" numCol="1" anchor="b" anchorCtr="0" compatLnSpc="1">
            <a:prstTxWarp prst="textNoShape">
              <a:avLst/>
            </a:prstTxWarp>
          </a:bodyPr>
          <a:lstStyle>
            <a:lvl1pPr algn="r" eaLnBrk="1" hangingPunct="1">
              <a:defRPr sz="1200" b="0">
                <a:ea typeface="ＭＳ Ｐゴシック" panose="020B0600070205080204" pitchFamily="50" charset="-128"/>
              </a:defRPr>
            </a:lvl1pPr>
          </a:lstStyle>
          <a:p>
            <a:pPr>
              <a:defRPr/>
            </a:pPr>
            <a:fld id="{548F7D66-0513-4244-A848-A2B0D31C0E25}" type="slidenum">
              <a:rPr lang="en-US" altLang="ja-JP"/>
              <a:pPr>
                <a:defRPr/>
              </a:pPr>
              <a:t>‹#›</a:t>
            </a:fld>
            <a:endParaRPr lang="en-US" altLang="ja-JP"/>
          </a:p>
        </p:txBody>
      </p:sp>
    </p:spTree>
    <p:extLst>
      <p:ext uri="{BB962C8B-B14F-4D97-AF65-F5344CB8AC3E}">
        <p14:creationId xmlns:p14="http://schemas.microsoft.com/office/powerpoint/2010/main" val="2217913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baseline="0">
        <a:solidFill>
          <a:schemeClr val="tx1"/>
        </a:solidFill>
        <a:latin typeface="ＭＳ 明朝" charset="-128"/>
        <a:ea typeface="ＭＳ ゴシック" panose="020B0609070205080204" pitchFamily="49" charset="-128"/>
        <a:cs typeface="+mn-cs"/>
      </a:defRPr>
    </a:lvl1pPr>
    <a:lvl2pPr marL="457200" algn="l" rtl="0" eaLnBrk="0" fontAlgn="base" hangingPunct="0">
      <a:spcBef>
        <a:spcPct val="30000"/>
      </a:spcBef>
      <a:spcAft>
        <a:spcPct val="0"/>
      </a:spcAft>
      <a:defRPr kumimoji="1" sz="1200" kern="1200" baseline="0">
        <a:solidFill>
          <a:schemeClr val="tx1"/>
        </a:solidFill>
        <a:latin typeface="ＭＳ 明朝" charset="-128"/>
        <a:ea typeface="ＭＳ ゴシック" panose="020B0609070205080204" pitchFamily="49" charset="-128"/>
        <a:cs typeface="+mn-cs"/>
      </a:defRPr>
    </a:lvl2pPr>
    <a:lvl3pPr marL="914400" algn="l" rtl="0" eaLnBrk="0" fontAlgn="base" hangingPunct="0">
      <a:spcBef>
        <a:spcPct val="30000"/>
      </a:spcBef>
      <a:spcAft>
        <a:spcPct val="0"/>
      </a:spcAft>
      <a:defRPr kumimoji="1" sz="1200" kern="1200" baseline="0">
        <a:solidFill>
          <a:schemeClr val="tx1"/>
        </a:solidFill>
        <a:latin typeface="ＭＳ 明朝" charset="-128"/>
        <a:ea typeface="ＭＳ ゴシック" panose="020B0609070205080204" pitchFamily="49" charset="-128"/>
        <a:cs typeface="+mn-cs"/>
      </a:defRPr>
    </a:lvl3pPr>
    <a:lvl4pPr marL="1371600" algn="l" rtl="0" eaLnBrk="0" fontAlgn="base" hangingPunct="0">
      <a:spcBef>
        <a:spcPct val="30000"/>
      </a:spcBef>
      <a:spcAft>
        <a:spcPct val="0"/>
      </a:spcAft>
      <a:defRPr kumimoji="1" sz="1200" kern="1200" baseline="0">
        <a:solidFill>
          <a:schemeClr val="tx1"/>
        </a:solidFill>
        <a:latin typeface="ＭＳ 明朝" charset="-128"/>
        <a:ea typeface="ＭＳ ゴシック" panose="020B0609070205080204" pitchFamily="49" charset="-128"/>
        <a:cs typeface="+mn-cs"/>
      </a:defRPr>
    </a:lvl4pPr>
    <a:lvl5pPr marL="1828800" algn="l" rtl="0" eaLnBrk="0" fontAlgn="base" hangingPunct="0">
      <a:spcBef>
        <a:spcPct val="30000"/>
      </a:spcBef>
      <a:spcAft>
        <a:spcPct val="0"/>
      </a:spcAft>
      <a:defRPr kumimoji="1" sz="1200" kern="1200" baseline="0">
        <a:solidFill>
          <a:schemeClr val="tx1"/>
        </a:solidFill>
        <a:latin typeface="ＭＳ 明朝"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5638" y="317500"/>
            <a:ext cx="5546725" cy="4160838"/>
          </a:xfrm>
        </p:spPr>
      </p:sp>
      <p:sp>
        <p:nvSpPr>
          <p:cNvPr id="3" name="ノート プレースホルダー 2"/>
          <p:cNvSpPr>
            <a:spLocks noGrp="1"/>
          </p:cNvSpPr>
          <p:nvPr>
            <p:ph type="body" idx="1"/>
          </p:nvPr>
        </p:nvSpPr>
        <p:spPr/>
        <p:txBody>
          <a:bodyPr/>
          <a:lstStyle/>
          <a:p>
            <a:r>
              <a:rPr kumimoji="1" lang="ja-JP" altLang="en-US" dirty="0" smtClean="0"/>
              <a:t>今回の授業は、第２回目になります。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a:t>
            </a:fld>
            <a:endParaRPr lang="en-US" altLang="ja-JP"/>
          </a:p>
        </p:txBody>
      </p:sp>
    </p:spTree>
    <p:extLst>
      <p:ext uri="{BB962C8B-B14F-4D97-AF65-F5344CB8AC3E}">
        <p14:creationId xmlns:p14="http://schemas.microsoft.com/office/powerpoint/2010/main" val="423862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前にしっかり準備し、計画を立てることで、人だけでなくペットのストレスも減らすことができます。ペットとの旅行では時期と場所選びが重要です。飼い主にとって休暇が取りやすい時期が、必ずしもペットとの外出に適した時期とは限りません。また、行き先の環境がペットに大きなストレスとなることもあります。</a:t>
            </a:r>
          </a:p>
          <a:p>
            <a:r>
              <a:rPr kumimoji="1" lang="ja-JP" altLang="en-US" dirty="0" smtClean="0"/>
              <a:t>宿泊施設には、宿泊客のすべてがペット連れの「ペット同伴専用型」、ペット連れ以外の一般の宿泊客もいる「混在型」、コテージなどの「独立棟型」があります。いずれの施設も一定の条件やルールが設けられています。また、ペット同伴の旅行をさらに楽しめるようにするためには、宿泊施設の周辺や道中に、ペット同伴可能の店舗や施設、一緒に楽しめるアクティビティがあるかどうかの情報も重要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10</a:t>
            </a:fld>
            <a:endParaRPr lang="en-US" altLang="ja-JP"/>
          </a:p>
        </p:txBody>
      </p:sp>
    </p:spTree>
    <p:extLst>
      <p:ext uri="{BB962C8B-B14F-4D97-AF65-F5344CB8AC3E}">
        <p14:creationId xmlns:p14="http://schemas.microsoft.com/office/powerpoint/2010/main" val="379463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飼い主にとって休暇をとりやすい時期と、ペットにとって外出に適した時期とは必ずしも一致するとは限りません。暑さに弱いペットも少なくないことから、夏場の外出を控えたほうがよい場合もあります。また、行き先の行楽地の環境によっては、ペットにとってストレスを与える場合もあります。例えば、車や人の往来が激しい観光地、硫黄の臭いが強烈な温泉地、野生動物との出会いが多い山岳地、花火や滝の音などの大きな音が聞こえるところなどです。外出先がどのような環境の場所なのかを、あらかじめペットの立場に立って考えることが重要になって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11</a:t>
            </a:fld>
            <a:endParaRPr lang="en-US" altLang="ja-JP"/>
          </a:p>
        </p:txBody>
      </p:sp>
    </p:spTree>
    <p:extLst>
      <p:ext uri="{BB962C8B-B14F-4D97-AF65-F5344CB8AC3E}">
        <p14:creationId xmlns:p14="http://schemas.microsoft.com/office/powerpoint/2010/main" val="368486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探し方としては、いくつかの情報源が挙げられます。インターネットを利用したものとしては、旅行専門サイト、宿泊施設のホームページ、ペットとの旅行専門サイトがあります。また、雑誌類では、ペットと泊まれる宿泊施設を扱った専門誌、ペット関連雑誌中の記事や広告があるほか、口コミや友人・知人の勧めという方法を利用している人もいます。</a:t>
            </a:r>
          </a:p>
          <a:p>
            <a:r>
              <a:rPr kumimoji="1" lang="ja-JP" altLang="en-US" dirty="0" smtClean="0"/>
              <a:t>　なお、株式会社ぐらんぱうの調査によれば、ペットと同伴宿泊できる宿泊先探しの方法として最も多いのは「旅行専門サイト」であり</a:t>
            </a:r>
            <a:r>
              <a:rPr kumimoji="1" lang="en-US" altLang="ja-JP" dirty="0" smtClean="0"/>
              <a:t>41.1</a:t>
            </a:r>
            <a:r>
              <a:rPr kumimoji="1" lang="ja-JP" altLang="en-US" dirty="0" smtClean="0"/>
              <a:t>％</a:t>
            </a:r>
            <a:r>
              <a:rPr kumimoji="1" lang="ja-JP" altLang="en-US" dirty="0" smtClean="0"/>
              <a:t>の人が利用しているといわれています。また、ペットと泊まれる宿泊施設を扱った専門誌を利用している人は</a:t>
            </a:r>
            <a:r>
              <a:rPr kumimoji="1" lang="en-US" altLang="ja-JP" dirty="0" smtClean="0"/>
              <a:t>20.1</a:t>
            </a:r>
            <a:r>
              <a:rPr kumimoji="1" lang="ja-JP" altLang="en-US" dirty="0" smtClean="0"/>
              <a:t>％、友人や知人の勧めで利用している人は</a:t>
            </a:r>
            <a:r>
              <a:rPr kumimoji="1" lang="en-US" altLang="ja-JP" dirty="0" smtClean="0"/>
              <a:t>19.0</a:t>
            </a:r>
            <a:r>
              <a:rPr kumimoji="1" lang="ja-JP" altLang="en-US" dirty="0" smtClean="0"/>
              <a:t>％という結果になっています。なお、最近では、ドッグランを紹介した専門サイトも登場してきています。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12</a:t>
            </a:fld>
            <a:endParaRPr lang="en-US" altLang="ja-JP"/>
          </a:p>
        </p:txBody>
      </p:sp>
    </p:spTree>
    <p:extLst>
      <p:ext uri="{BB962C8B-B14F-4D97-AF65-F5344CB8AC3E}">
        <p14:creationId xmlns:p14="http://schemas.microsoft.com/office/powerpoint/2010/main" val="234972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検索サイトの事例です。色々なサイトが続々と登場しています。</a:t>
            </a:r>
            <a:endParaRPr kumimoji="1" lang="en-US" altLang="ja-JP" dirty="0" smtClean="0"/>
          </a:p>
          <a:p>
            <a:r>
              <a:rPr kumimoji="1" lang="ja-JP" altLang="en-US" dirty="0" smtClean="0"/>
              <a:t>ペット宿ドットコム、楽天やじゃらんのペットと泊まれる宿、ヤフートラベルのペットと泊まれるプラン、るるぶのペットと泊まろう、ドッグカフェのペットと泊まれる宿などがあります。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13</a:t>
            </a:fld>
            <a:endParaRPr lang="en-US" altLang="ja-JP"/>
          </a:p>
        </p:txBody>
      </p:sp>
    </p:spTree>
    <p:extLst>
      <p:ext uri="{BB962C8B-B14F-4D97-AF65-F5344CB8AC3E}">
        <p14:creationId xmlns:p14="http://schemas.microsoft.com/office/powerpoint/2010/main" val="30617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旅行会社でも、特別な企画やパンフレットなどをつくり始めています。</a:t>
            </a:r>
            <a:endParaRPr kumimoji="1" lang="en-US" altLang="ja-JP" dirty="0" smtClean="0"/>
          </a:p>
          <a:p>
            <a:r>
              <a:rPr kumimoji="1" lang="en-US" altLang="ja-JP" dirty="0" smtClean="0"/>
              <a:t>JTB</a:t>
            </a:r>
            <a:r>
              <a:rPr kumimoji="1" lang="ja-JP" altLang="en-US" dirty="0" smtClean="0"/>
              <a:t>のペット泊まれる宿、近畿日本ツーリストのうちのこと一緒、西武グループのペットスマイルプロジェクトなどがあります。また、雑誌類も色々なものが出版されています。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14</a:t>
            </a:fld>
            <a:endParaRPr lang="en-US" altLang="ja-JP"/>
          </a:p>
        </p:txBody>
      </p:sp>
    </p:spTree>
    <p:extLst>
      <p:ext uri="{BB962C8B-B14F-4D97-AF65-F5344CB8AC3E}">
        <p14:creationId xmlns:p14="http://schemas.microsoft.com/office/powerpoint/2010/main" val="86981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ペットにとっても飼い主自身にとっても、無理な行動は禁物です。また、予期せぬ事故や渋滞などに巻き込まれるおそれもあることから、時間には十分な余裕をもったスケジュールにすることが大切です。</a:t>
            </a:r>
            <a:endParaRPr kumimoji="1" lang="en-US" altLang="ja-JP" dirty="0" smtClean="0"/>
          </a:p>
          <a:p>
            <a:r>
              <a:rPr kumimoji="1" lang="ja-JP" altLang="en-US" dirty="0" smtClean="0"/>
              <a:t>最近は、高速道路のサービスエリアに続々とドッグランが整備されつつあり、こういった施設を利用してこまめに休憩をとることができるようになってきました。なお、ワクチン接種や不妊去勢措置をしていない場合には、利用できないところが多いので注意が必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15</a:t>
            </a:fld>
            <a:endParaRPr lang="en-US" altLang="ja-JP"/>
          </a:p>
        </p:txBody>
      </p:sp>
    </p:spTree>
    <p:extLst>
      <p:ext uri="{BB962C8B-B14F-4D97-AF65-F5344CB8AC3E}">
        <p14:creationId xmlns:p14="http://schemas.microsoft.com/office/powerpoint/2010/main" val="250922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外出先で困ったことにならないように、必要とされるグッズを携行します。ペットも慣れない環境で心理的に不安定になるおそれがあることから、慣れ親しんだ臭いのついたタオルやおもちゃなどを持参するとよいとい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16</a:t>
            </a:fld>
            <a:endParaRPr lang="en-US" altLang="ja-JP"/>
          </a:p>
        </p:txBody>
      </p:sp>
    </p:spTree>
    <p:extLst>
      <p:ext uri="{BB962C8B-B14F-4D97-AF65-F5344CB8AC3E}">
        <p14:creationId xmlns:p14="http://schemas.microsoft.com/office/powerpoint/2010/main" val="397396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ットと一緒に泊まれるといっても、自宅のように何でも自由にできるわけではなく、多くの場合は一定の条件やルールが設けられています。旅先で困ったことにならないように、事前に次のことを確認しておくことが重要になります。また、どの宿でもトイレのしつけができていることが必須条件ですが、環境の変化による粗相が心配な場合は、マナーベルトの活用も考えられます。</a:t>
            </a:r>
            <a:endParaRPr kumimoji="1" lang="en-US" altLang="ja-JP" dirty="0" smtClean="0"/>
          </a:p>
          <a:p>
            <a:endParaRPr kumimoji="1" lang="ja-JP" altLang="en-US" dirty="0" smtClean="0"/>
          </a:p>
          <a:p>
            <a:r>
              <a:rPr kumimoji="1" lang="ja-JP" altLang="en-US" dirty="0" smtClean="0"/>
              <a:t>①宿泊できる種類・大きさ</a:t>
            </a:r>
          </a:p>
          <a:p>
            <a:r>
              <a:rPr kumimoji="1" lang="ja-JP" altLang="en-US" dirty="0" smtClean="0"/>
              <a:t>「大型犬や猫は不可」というところもありますし、特定の犬種が多い宿や大型犬の飼い主に好まれる宿もあります。</a:t>
            </a:r>
          </a:p>
          <a:p>
            <a:r>
              <a:rPr kumimoji="1" lang="ja-JP" altLang="en-US" dirty="0" smtClean="0"/>
              <a:t>②ペット禁止エリアの有無</a:t>
            </a:r>
          </a:p>
          <a:p>
            <a:r>
              <a:rPr kumimoji="1" lang="ja-JP" altLang="en-US" dirty="0" smtClean="0"/>
              <a:t>　客室は同伴が可能でも、ホテル内のレストランは同伴不可という場合もあります。レストランに一緒に入れるか、ロビーを歩かせられるか、客室内での制約はあるかなどを確認します。</a:t>
            </a:r>
          </a:p>
          <a:p>
            <a:r>
              <a:rPr kumimoji="1" lang="ja-JP" altLang="en-US" dirty="0" smtClean="0"/>
              <a:t>③常備されているアメニティグッズ</a:t>
            </a:r>
          </a:p>
          <a:p>
            <a:r>
              <a:rPr kumimoji="1" lang="ja-JP" altLang="en-US" dirty="0" smtClean="0"/>
              <a:t>　ペット用ベッドや食器など常備品の有無を事前に確認しておけば、持参する荷物を減らすことができます。</a:t>
            </a:r>
          </a:p>
          <a:p>
            <a:r>
              <a:rPr kumimoji="1" lang="ja-JP" altLang="en-US" dirty="0" smtClean="0"/>
              <a:t>④部屋の位置　</a:t>
            </a:r>
          </a:p>
          <a:p>
            <a:r>
              <a:rPr kumimoji="1" lang="ja-JP" altLang="en-US" dirty="0" smtClean="0"/>
              <a:t>　部屋の前を人が通ると吠えやすい犬の場合、そのフロアの一番奥の部屋にしてもらうなどの対応ができれば、飼い主の気疲れも軽減できます。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17</a:t>
            </a:fld>
            <a:endParaRPr lang="en-US" altLang="ja-JP"/>
          </a:p>
        </p:txBody>
      </p:sp>
    </p:spTree>
    <p:extLst>
      <p:ext uri="{BB962C8B-B14F-4D97-AF65-F5344CB8AC3E}">
        <p14:creationId xmlns:p14="http://schemas.microsoft.com/office/powerpoint/2010/main" val="404299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5638" y="317500"/>
            <a:ext cx="5546725" cy="4160838"/>
          </a:xfrm>
        </p:spPr>
      </p:sp>
      <p:sp>
        <p:nvSpPr>
          <p:cNvPr id="3" name="ノート プレースホルダー 2"/>
          <p:cNvSpPr>
            <a:spLocks noGrp="1"/>
          </p:cNvSpPr>
          <p:nvPr>
            <p:ph type="body" idx="1"/>
          </p:nvPr>
        </p:nvSpPr>
        <p:spPr/>
        <p:txBody>
          <a:bodyPr/>
          <a:lstStyle/>
          <a:p>
            <a:r>
              <a:rPr kumimoji="1" lang="ja-JP" altLang="en-US" dirty="0" smtClean="0"/>
              <a:t>学生と先生の問答コーナーです。</a:t>
            </a:r>
            <a:endParaRPr kumimoji="1" lang="en-US" altLang="ja-JP" dirty="0" smtClean="0"/>
          </a:p>
          <a:p>
            <a:r>
              <a:rPr kumimoji="1" lang="ja-JP" altLang="en-US" dirty="0" smtClean="0"/>
              <a:t>「マナーベルト」って、何ですか？</a:t>
            </a:r>
          </a:p>
          <a:p>
            <a:r>
              <a:rPr kumimoji="1" lang="ja-JP" altLang="en-US" dirty="0" smtClean="0"/>
              <a:t>犬の「おむつ」です。</a:t>
            </a:r>
          </a:p>
          <a:p>
            <a:r>
              <a:rPr kumimoji="1" lang="ja-JP" altLang="en-US" dirty="0" smtClean="0"/>
              <a:t>泌尿器の部分をベルト状の布や紙で覆うもので、オシッコをまき散らさないようにするためのものです。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18</a:t>
            </a:fld>
            <a:endParaRPr lang="en-US" altLang="ja-JP"/>
          </a:p>
        </p:txBody>
      </p:sp>
    </p:spTree>
    <p:extLst>
      <p:ext uri="{BB962C8B-B14F-4D97-AF65-F5344CB8AC3E}">
        <p14:creationId xmlns:p14="http://schemas.microsoft.com/office/powerpoint/2010/main" val="2952513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宿泊条件やペットの禁止エリアの例です。</a:t>
            </a:r>
            <a:endParaRPr kumimoji="1" lang="en-US" altLang="ja-JP" dirty="0" smtClean="0"/>
          </a:p>
          <a:p>
            <a:r>
              <a:rPr kumimoji="1" lang="ja-JP" altLang="en-US" dirty="0" smtClean="0"/>
              <a:t>宿泊できる動物の種類・大きさ・頭数が決まっているところが多く、「小型犬のみ」「７</a:t>
            </a:r>
            <a:r>
              <a:rPr kumimoji="1" lang="en-US" altLang="ja-JP" dirty="0" smtClean="0"/>
              <a:t>kg</a:t>
            </a:r>
            <a:r>
              <a:rPr kumimoji="1" lang="ja-JP" altLang="en-US" dirty="0" smtClean="0"/>
              <a:t>以下」「大型犬や猫は不可」「２頭まで」などの条件があります。また、レストランには一緒に入れる場合とそうでない場合、ロビーや廊下を歩かせることができる場合とそうでない場合など、ホテルによって条件が異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19</a:t>
            </a:fld>
            <a:endParaRPr lang="en-US" altLang="ja-JP"/>
          </a:p>
        </p:txBody>
      </p:sp>
    </p:spTree>
    <p:extLst>
      <p:ext uri="{BB962C8B-B14F-4D97-AF65-F5344CB8AC3E}">
        <p14:creationId xmlns:p14="http://schemas.microsoft.com/office/powerpoint/2010/main" val="232597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5638" y="317500"/>
            <a:ext cx="5546725" cy="4160838"/>
          </a:xfrm>
        </p:spPr>
      </p:sp>
      <p:sp>
        <p:nvSpPr>
          <p:cNvPr id="3" name="ノート プレースホルダー 2"/>
          <p:cNvSpPr>
            <a:spLocks noGrp="1"/>
          </p:cNvSpPr>
          <p:nvPr>
            <p:ph type="body" idx="1"/>
          </p:nvPr>
        </p:nvSpPr>
        <p:spPr/>
        <p:txBody>
          <a:bodyPr/>
          <a:lstStyle/>
          <a:p>
            <a:r>
              <a:rPr kumimoji="1" lang="ja-JP" altLang="en-US" dirty="0" smtClean="0"/>
              <a:t>今回の講義は、飼い主が、ペットツーリズムを行うときのノウハウや留意事項を中心に説明をします。</a:t>
            </a:r>
            <a:endParaRPr kumimoji="1" lang="en-US" altLang="ja-JP" dirty="0" smtClean="0"/>
          </a:p>
          <a:p>
            <a:r>
              <a:rPr kumimoji="1" lang="ja-JP" altLang="en-US" dirty="0" smtClean="0"/>
              <a:t>参考書は、先生が執筆した「ペット同伴宿泊ホテルやドッグランのガイドライン」です。ペット共生住宅のガイドラインを出版するときに、この後半部分に掲載をしていたものです。</a:t>
            </a:r>
            <a:endParaRPr kumimoji="1" lang="en-US" altLang="ja-JP" dirty="0" smtClean="0"/>
          </a:p>
          <a:p>
            <a:r>
              <a:rPr kumimoji="1" lang="ja-JP" altLang="en-US" dirty="0" smtClean="0"/>
              <a:t>講義の主なポイントは、４点になります。</a:t>
            </a:r>
            <a:endParaRPr kumimoji="1" lang="en-US" altLang="ja-JP" dirty="0" smtClean="0"/>
          </a:p>
          <a:p>
            <a:r>
              <a:rPr kumimoji="1" lang="ja-JP" altLang="en-US" dirty="0" smtClean="0"/>
              <a:t>１番目は、ペットの適性です。</a:t>
            </a:r>
            <a:endParaRPr kumimoji="1" lang="en-US" altLang="ja-JP" dirty="0" smtClean="0"/>
          </a:p>
          <a:p>
            <a:r>
              <a:rPr kumimoji="1" lang="ja-JP" altLang="en-US" dirty="0" smtClean="0"/>
              <a:t>２番目は、旅行の計画です。</a:t>
            </a:r>
          </a:p>
          <a:p>
            <a:r>
              <a:rPr kumimoji="1" lang="ja-JP" altLang="en-US" dirty="0" smtClean="0"/>
              <a:t>３番目は、移動手段や方法です。</a:t>
            </a:r>
          </a:p>
          <a:p>
            <a:r>
              <a:rPr kumimoji="1" lang="ja-JP" altLang="en-US" dirty="0" smtClean="0"/>
              <a:t>４番目は、病気やトラブルです。</a:t>
            </a:r>
            <a:endParaRPr kumimoji="1" lang="en-US" altLang="ja-JP" dirty="0" smtClean="0"/>
          </a:p>
          <a:p>
            <a:r>
              <a:rPr kumimoji="1" lang="ja-JP" altLang="en-US" dirty="0" smtClean="0"/>
              <a:t>５番目は、しつけやマナーです。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a:t>
            </a:fld>
            <a:endParaRPr lang="en-US" altLang="ja-JP"/>
          </a:p>
        </p:txBody>
      </p:sp>
    </p:spTree>
    <p:extLst>
      <p:ext uri="{BB962C8B-B14F-4D97-AF65-F5344CB8AC3E}">
        <p14:creationId xmlns:p14="http://schemas.microsoft.com/office/powerpoint/2010/main" val="69286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アメニティグッズや部屋の位置の例です。</a:t>
            </a:r>
            <a:endParaRPr kumimoji="1" lang="en-US" altLang="ja-JP" dirty="0" smtClean="0"/>
          </a:p>
          <a:p>
            <a:r>
              <a:rPr kumimoji="1" lang="ja-JP" altLang="en-US" dirty="0" smtClean="0"/>
              <a:t>ペット用アメニティグッズとして、食器、ペットシーツ、ペット用ベッドなど、常備品の有無を確認しておくと、荷物を減らすことができます。また、人が通ると吠えやすい犬の場合は、フロアの奥の部屋にしてもらえば、吠えるリスクを軽減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20</a:t>
            </a:fld>
            <a:endParaRPr lang="en-US" altLang="ja-JP"/>
          </a:p>
        </p:txBody>
      </p:sp>
    </p:spTree>
    <p:extLst>
      <p:ext uri="{BB962C8B-B14F-4D97-AF65-F5344CB8AC3E}">
        <p14:creationId xmlns:p14="http://schemas.microsoft.com/office/powerpoint/2010/main" val="304678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最近では、ドッグランやペットと入れるレストランなどを併設している宿泊施設も多く、宿泊しているだけで十分に旅を満喫できる施設も増えています。　しかし、夕食と朝食は宿で食べたものの、チェックアウト後にペットが同伴できる飲食店やスペースが見つからずに、昼食は結局、車内で済まさざるをえなかったというケースや、せっかく遠出をしたものの周辺にペットが入れる観光施設などがなく、宿からまっすぐ自宅に帰るというケースもあるよう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21</a:t>
            </a:fld>
            <a:endParaRPr lang="en-US" altLang="ja-JP"/>
          </a:p>
        </p:txBody>
      </p:sp>
    </p:spTree>
    <p:extLst>
      <p:ext uri="{BB962C8B-B14F-4D97-AF65-F5344CB8AC3E}">
        <p14:creationId xmlns:p14="http://schemas.microsoft.com/office/powerpoint/2010/main" val="11529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ットとのお出かけでは、おもに電車や車などの移動手段があります。公共交通機関やマイカーを利用する際のノウハウや留意事項を解説します。なお、ペット同伴旅行の移動手段としては、マイカーでの移動がほとんどであり、電車や飛行機などでの移動は少ない傾向にあります。</a:t>
            </a:r>
          </a:p>
          <a:p>
            <a:r>
              <a:rPr kumimoji="1" lang="ja-JP" altLang="en-US" dirty="0" smtClean="0"/>
              <a:t>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22</a:t>
            </a:fld>
            <a:endParaRPr lang="en-US" altLang="ja-JP"/>
          </a:p>
        </p:txBody>
      </p:sp>
    </p:spTree>
    <p:extLst>
      <p:ext uri="{BB962C8B-B14F-4D97-AF65-F5344CB8AC3E}">
        <p14:creationId xmlns:p14="http://schemas.microsoft.com/office/powerpoint/2010/main" val="117927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ほとんどの鉄道会社が、ペット同伴の乗車を認めていますが、手回り品扱いになるので、車内に持ち込んで自分で管理します。　関東の私鉄や地下鉄では無料の場合がほとんどですが、ＪＲや関西の私鉄では料金がかかります。</a:t>
            </a:r>
            <a:endParaRPr kumimoji="1" lang="en-US" altLang="ja-JP" dirty="0" smtClean="0"/>
          </a:p>
          <a:p>
            <a:r>
              <a:rPr kumimoji="1" lang="ja-JP" altLang="en-US" dirty="0" smtClean="0"/>
              <a:t>たとえばＪＲの場合（新幹線も含む）は、ケース１つにつき２９０円の手回り品料金がかかります。　また、持ち込める大きさにも制限があります。ＪＲでは「長さ</a:t>
            </a:r>
            <a:r>
              <a:rPr kumimoji="1" lang="en-US" altLang="ja-JP" dirty="0" smtClean="0"/>
              <a:t>70㎝ </a:t>
            </a:r>
            <a:r>
              <a:rPr kumimoji="1" lang="ja-JP" altLang="en-US" dirty="0" smtClean="0"/>
              <a:t>以内、縦・横・高さの合計が</a:t>
            </a:r>
            <a:r>
              <a:rPr kumimoji="1" lang="en-US" altLang="ja-JP" dirty="0" smtClean="0"/>
              <a:t>90㎝ </a:t>
            </a:r>
            <a:r>
              <a:rPr kumimoji="1" lang="ja-JP" altLang="en-US" dirty="0" smtClean="0"/>
              <a:t>程度のケースに入れたもの。ケースと動物を合わせた重さが</a:t>
            </a:r>
            <a:r>
              <a:rPr kumimoji="1" lang="en-US" altLang="ja-JP" dirty="0" smtClean="0"/>
              <a:t>10㎏</a:t>
            </a:r>
            <a:r>
              <a:rPr kumimoji="1" lang="ja-JP" altLang="en-US" dirty="0" smtClean="0"/>
              <a:t>以内」としており、私鉄もこれに準じた制限を設けています。</a:t>
            </a:r>
            <a:endParaRPr kumimoji="1" lang="en-US" altLang="ja-JP" dirty="0" smtClean="0"/>
          </a:p>
          <a:p>
            <a:r>
              <a:rPr kumimoji="1" lang="ja-JP" altLang="en-US" dirty="0" smtClean="0"/>
              <a:t>なお、乗車中にキャリーバッグからペットを出すことは、ペットが苦手な人や動物アレルギーの人に迷惑がかかるだけでなく、脱走のリスクも高くなります。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23</a:t>
            </a:fld>
            <a:endParaRPr lang="en-US" altLang="ja-JP"/>
          </a:p>
        </p:txBody>
      </p:sp>
    </p:spTree>
    <p:extLst>
      <p:ext uri="{BB962C8B-B14F-4D97-AF65-F5344CB8AC3E}">
        <p14:creationId xmlns:p14="http://schemas.microsoft.com/office/powerpoint/2010/main" val="394930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路線バスは、基本的に電車と同様の条件でペットの同伴乗車を認めていますが、混雑時は乗車を断られることもあります。　高速バスでは、日中は乗車を認めていても、夜行便ではほかの乗客の安眠の妨げとなるおそれがあるため原則禁止しています。地域によっては終日禁止や、トランクルームへの持ち込みしか認めていない会社もあります。鳴き声などで周囲に迷惑がかかるときには、途中下車を求められる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24</a:t>
            </a:fld>
            <a:endParaRPr lang="en-US" altLang="ja-JP"/>
          </a:p>
        </p:txBody>
      </p:sp>
    </p:spTree>
    <p:extLst>
      <p:ext uri="{BB962C8B-B14F-4D97-AF65-F5344CB8AC3E}">
        <p14:creationId xmlns:p14="http://schemas.microsoft.com/office/powerpoint/2010/main" val="319087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の航空会社では、原則としてペットを機内に持ち込むことはできません。ただし、一部航空会社で企画している特別なペットツアーは例外です。また、海外の航空会社では、客室での同乗を認めているところもあります。日本の航空会社では、ペットはケージやクレートに入った状態で、温度・湿度管理がしっかりと行われている貨物室に預けられるため、途中で世話をしたり、様子をみに行ったりすることはできません。</a:t>
            </a:r>
            <a:endParaRPr kumimoji="1" lang="en-US" altLang="ja-JP" dirty="0" smtClean="0"/>
          </a:p>
          <a:p>
            <a:r>
              <a:rPr kumimoji="1" lang="ja-JP" altLang="en-US" dirty="0" smtClean="0"/>
              <a:t>なお、前述したように、パグやフレンチ・ブルドッグ、シー・ズーなどの短頭種は、温度や湿度、気圧の変化で体調に悪影響を受けることがありますので、受け入れを中止したり、制限をしたりしている航空会社が一般的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25</a:t>
            </a:fld>
            <a:endParaRPr lang="en-US" altLang="ja-JP"/>
          </a:p>
        </p:txBody>
      </p:sp>
    </p:spTree>
    <p:extLst>
      <p:ext uri="{BB962C8B-B14F-4D97-AF65-F5344CB8AC3E}">
        <p14:creationId xmlns:p14="http://schemas.microsoft.com/office/powerpoint/2010/main" val="396647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車ごと乗船する場合、多くの運行会社でペットは車の中に待機させておくことを条件にしています。運行中の車両デッキへの立ち入りを禁止している会社もあり、その場合はペットの様子をみに行くことはできません。</a:t>
            </a:r>
            <a:endParaRPr kumimoji="1" lang="en-US" altLang="ja-JP" dirty="0" smtClean="0"/>
          </a:p>
          <a:p>
            <a:r>
              <a:rPr kumimoji="1" lang="ja-JP" altLang="en-US" dirty="0" smtClean="0"/>
              <a:t>一部の会社では、船内にペットハウスを設置していたり、キャリーバッグに入っていれば客室への持ち込みをＯＫとしているところもありますが、こういった条件は会社ごとに異なっています。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26</a:t>
            </a:fld>
            <a:endParaRPr lang="en-US" altLang="ja-JP"/>
          </a:p>
        </p:txBody>
      </p:sp>
    </p:spTree>
    <p:extLst>
      <p:ext uri="{BB962C8B-B14F-4D97-AF65-F5344CB8AC3E}">
        <p14:creationId xmlns:p14="http://schemas.microsoft.com/office/powerpoint/2010/main" val="606991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キャリーバッグなどに入っていれば、ほとんどのタクシー会社が原則的に「ペットの乗車可」としていますが、運転手の判断に任せているケースもあります。　また、最近では、大型犬を扱うこともできる、ペット専用タクシーも登場しています。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27</a:t>
            </a:fld>
            <a:endParaRPr lang="en-US" altLang="ja-JP"/>
          </a:p>
        </p:txBody>
      </p:sp>
    </p:spTree>
    <p:extLst>
      <p:ext uri="{BB962C8B-B14F-4D97-AF65-F5344CB8AC3E}">
        <p14:creationId xmlns:p14="http://schemas.microsoft.com/office/powerpoint/2010/main" val="2779360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ットとの同乗が可能なレンタカーもありますが、ペットを同乗させる場合には予約が必要だったり、キャリーバッグから出してはいけないという制限がついていたりしています。また、ニオイや汚れなどがついた場合には清掃・補修費を請求されることもあります</a:t>
            </a:r>
            <a:r>
              <a:rPr kumimoji="1" lang="ja-JP" altLang="en-US" dirty="0" smtClean="0"/>
              <a:t>。</a:t>
            </a:r>
            <a:endParaRPr kumimoji="1" lang="en-US" altLang="ja-JP" dirty="0" smtClean="0"/>
          </a:p>
          <a:p>
            <a:r>
              <a:rPr kumimoji="1" lang="ja-JP" altLang="en-US" dirty="0" smtClean="0"/>
              <a:t>なお、ペットをクレートに入れ、シートベルトで固定するのが一般的です。後部座席のほうが安心なのは、助手席だと、万が一、衝突したときに、エアバッグの衝撃でケガをすることがあるためです。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28</a:t>
            </a:fld>
            <a:endParaRPr lang="en-US" altLang="ja-JP"/>
          </a:p>
        </p:txBody>
      </p:sp>
    </p:spTree>
    <p:extLst>
      <p:ext uri="{BB962C8B-B14F-4D97-AF65-F5344CB8AC3E}">
        <p14:creationId xmlns:p14="http://schemas.microsoft.com/office/powerpoint/2010/main" val="750721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イカーは、もっとも一般的な移動手段になっています。しかし、飼い主とペットの双方にとって快適なドライブを楽しむために注意するべきことがいろいろとあります。特にペットの乗せ方は重要なポイントで、膝の上に座らせて運転することは、安全運転の妨げになる「危険運転」とみなされ、道路交通法違反に問われます。</a:t>
            </a:r>
            <a:endParaRPr kumimoji="1" lang="en-US" altLang="ja-JP" dirty="0" smtClean="0"/>
          </a:p>
          <a:p>
            <a:r>
              <a:rPr kumimoji="1" lang="ja-JP" altLang="en-US" dirty="0" smtClean="0"/>
              <a:t>また、車内を自由に歩かせたり、助手席や後部座席の窓から犬の顔を出させたりすることには、思わぬケガや脱走の危険があります。車に乗せるときには、ペットをクレートに入れてシートベルトで固定しておくか、セーフティハーネスなどでしっかり固定します。</a:t>
            </a:r>
            <a:endParaRPr kumimoji="1" lang="en-US" altLang="ja-JP" dirty="0" smtClean="0"/>
          </a:p>
          <a:p>
            <a:r>
              <a:rPr kumimoji="1" lang="ja-JP" altLang="en-US" dirty="0" smtClean="0"/>
              <a:t>車の揺れや振動はペットにストレスをかけるため、１～２時間おきを目安にこまめに休憩をとり、軽めの散歩や水分補給で気分転換させることも必要になってきます。最近は、ドッグランが整備された高速道路のサービスエリアも増え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29</a:t>
            </a:fld>
            <a:endParaRPr lang="en-US" altLang="ja-JP"/>
          </a:p>
        </p:txBody>
      </p:sp>
    </p:spTree>
    <p:extLst>
      <p:ext uri="{BB962C8B-B14F-4D97-AF65-F5344CB8AC3E}">
        <p14:creationId xmlns:p14="http://schemas.microsoft.com/office/powerpoint/2010/main" val="161152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ペットとの外出は飼い主だけが楽しむものではなく、ペットに大きな負担やストレスをかけることなく、快適に一緒に楽しめることが重要です。そのためには、ペットの種類や性格や年齢、日ごろの行動パターンなどによって、外出に向いているかどうかの適性を見極めることが大切です。　毎日、散歩で外に出る犬は、ドッグカフェなどへの外出や旅行も比較的すんなりと受け入れてくれます。しかし、室内から出ることの少ない犬や猫、ウサギなどの小動物は、一般的に環境の変化が苦手なので、リードでのコントロールや外出によほど慣れていないと、外出自体が大きなストレスとなります。さらにはパニックになって脱走し、行方不明になってしまうおそれもあります。</a:t>
            </a:r>
            <a:endParaRPr kumimoji="1" lang="en-US" altLang="ja-JP" dirty="0" smtClean="0"/>
          </a:p>
          <a:p>
            <a:r>
              <a:rPr kumimoji="1" lang="ja-JP" altLang="en-US" dirty="0" smtClean="0"/>
              <a:t>　また、どんな犬でも旅行に連れて行って心配がないかといえば、性格による向き不向きもあるため、必ずしもすべての犬が大丈夫とも言いきれません。社会化が十分にできておらず性格的に臆病な犬は、外出が苦手な場合もありますし、子犬や高齢犬もストレスがかかると体調を崩すことがあります。パグやフレンチ・ブルドッグなどの短頭種は熱中症や呼吸困難を起こしやすいので、夏場の外出や移動には十分な注意が必要です。</a:t>
            </a:r>
            <a:endParaRPr kumimoji="1" lang="en-US" altLang="ja-JP" dirty="0" smtClean="0"/>
          </a:p>
          <a:p>
            <a:r>
              <a:rPr kumimoji="1" lang="ja-JP" altLang="en-US" dirty="0" smtClean="0"/>
              <a:t>　また、外出先でペットや飼い主の不慮のケガや病気などのアクシデントに見舞われたときにも十分にペットを管理できるよう、複数頭のペットを連れていく場合は必ず人間も複数で同伴する必要があります。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a:t>
            </a:fld>
            <a:endParaRPr lang="en-US" altLang="ja-JP"/>
          </a:p>
        </p:txBody>
      </p:sp>
    </p:spTree>
    <p:extLst>
      <p:ext uri="{BB962C8B-B14F-4D97-AF65-F5344CB8AC3E}">
        <p14:creationId xmlns:p14="http://schemas.microsoft.com/office/powerpoint/2010/main" val="282507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イカーに同乗する場合の主な留意事項です。車内に残す、ひざのうえにだっこする、窓から顔を出す、というのは、危険を伴う行為になります。ペットだけを車内に残して買い物や食事に行くのは、熱中症や事故のリスクが非常に高くなります。</a:t>
            </a:r>
            <a:r>
              <a:rPr kumimoji="1" lang="ja-JP" altLang="en-US" sz="1200" b="0" i="0" u="none" strike="noStrike" kern="1200" baseline="0" dirty="0" smtClean="0">
                <a:solidFill>
                  <a:schemeClr val="tx1"/>
                </a:solidFill>
                <a:latin typeface="ＭＳ 明朝" charset="-128"/>
                <a:ea typeface="ＭＳ ゴシック" panose="020B0609070205080204" pitchFamily="49" charset="-128"/>
                <a:cs typeface="+mn-cs"/>
              </a:rPr>
              <a:t>膝の上に抱っこすることも危険な行為です。運転に集中できず、危険運転とみなされます。同乗者が抱っこすることも、急ブレーキなどでペットがケガをすることがあったりします。窓から顔を出すのも、脱走や落下のおそれがあり、非常に危険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30</a:t>
            </a:fld>
            <a:endParaRPr lang="en-US" altLang="ja-JP"/>
          </a:p>
        </p:txBody>
      </p:sp>
    </p:spTree>
    <p:extLst>
      <p:ext uri="{BB962C8B-B14F-4D97-AF65-F5344CB8AC3E}">
        <p14:creationId xmlns:p14="http://schemas.microsoft.com/office/powerpoint/2010/main" val="326291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公共交通機関は、不特定多数の人が利用するので、鳴き声や抜け毛、ニオイなどで迷惑をかけないように、フタがきちんと閉まるキャリーバッグに入れることが大原則になっています。また、電車やバスを利用するときは、混雑時の乗車は避けるなどの配慮も、実際は必要になります。</a:t>
            </a:r>
          </a:p>
          <a:p>
            <a:r>
              <a:rPr kumimoji="1" lang="ja-JP" altLang="en-US" dirty="0" smtClean="0"/>
              <a:t>キャリーバッグに慣れていないと移動中に鳴いて騒ぐこともあるので、普段からキャリーバッグの中に落ち着いてはいれるように慣らしておくといったトレーニングも必要になってきます。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31</a:t>
            </a:fld>
            <a:endParaRPr lang="en-US" altLang="ja-JP"/>
          </a:p>
        </p:txBody>
      </p:sp>
    </p:spTree>
    <p:extLst>
      <p:ext uri="{BB962C8B-B14F-4D97-AF65-F5344CB8AC3E}">
        <p14:creationId xmlns:p14="http://schemas.microsoft.com/office/powerpoint/2010/main" val="3309051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外出先では、ペットのことが嫌いな人やアレルギーを持っている人達がいることから、他の人の迷惑にならないように細心の注意を払う必要があります。また、車で移動する場合には、万が一の事故に備えて、ペットをクレートに入れてシートベルトなどでしっかりと固定しておく必要があります。衝突事故が起きた時に、犬が車の外に放り出されて、死傷してしまう危険性が高くなってしまうた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32</a:t>
            </a:fld>
            <a:endParaRPr lang="en-US" altLang="ja-JP"/>
          </a:p>
        </p:txBody>
      </p:sp>
    </p:spTree>
    <p:extLst>
      <p:ext uri="{BB962C8B-B14F-4D97-AF65-F5344CB8AC3E}">
        <p14:creationId xmlns:p14="http://schemas.microsoft.com/office/powerpoint/2010/main" val="225753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愛犬などのペットと一緒に旅行しようとする際は、愛犬の体調が万全かどうかの事前の確認が重要です。また、感染症や病気の治療中だったり、寄生虫（ノミ・ダニなど）の予防・駆除が済んでいない場合は、適切な処置を受けてから出かけるようにする必要があります。</a:t>
            </a:r>
          </a:p>
          <a:p>
            <a:r>
              <a:rPr kumimoji="1" lang="ja-JP" altLang="en-US" dirty="0" smtClean="0"/>
              <a:t>　なお、メスの犬の場合は、オスとのトラブルを避けるためにも、発情・出血中とその後の</a:t>
            </a:r>
            <a:r>
              <a:rPr kumimoji="1" lang="en-US" altLang="ja-JP" dirty="0" smtClean="0"/>
              <a:t>2 </a:t>
            </a:r>
            <a:r>
              <a:rPr kumimoji="1" lang="ja-JP" altLang="en-US" dirty="0" smtClean="0"/>
              <a:t>週間は、犬が多く集まる場所や時間帯の外出は避けたほうが賢明です。ワクチン接種が済んでいない犬も、病気感染の危険性が高いので旅行などの外出は控えるべきです。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33</a:t>
            </a:fld>
            <a:endParaRPr lang="en-US" altLang="ja-JP"/>
          </a:p>
        </p:txBody>
      </p:sp>
    </p:spTree>
    <p:extLst>
      <p:ext uri="{BB962C8B-B14F-4D97-AF65-F5344CB8AC3E}">
        <p14:creationId xmlns:p14="http://schemas.microsoft.com/office/powerpoint/2010/main" val="87836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に気をつけなければならないのが熱中症です。人と違って、犬は汗をかいて温度調節をすることができません。暑さへの適応が苦手なため、熱中症にかかりやすく、命を落とすこともあります。鼻の低い短頭種や、シベリアン・ハスキーなど北方原産の犬、肥満ぎみの犬などは熱中症にかかりやすいので、特に注意が必要です。</a:t>
            </a:r>
            <a:endParaRPr kumimoji="1" lang="en-US" altLang="ja-JP" dirty="0" smtClean="0"/>
          </a:p>
          <a:p>
            <a:r>
              <a:rPr kumimoji="1" lang="ja-JP" altLang="en-US" dirty="0" smtClean="0"/>
              <a:t>お出かけ時の熱中症の原因の多くは、車内にペットだけを残した状態で車を離れることです。エアコンを止めた状態で放置すれば、真夏ならば</a:t>
            </a:r>
            <a:r>
              <a:rPr kumimoji="1" lang="en-US" altLang="ja-JP" dirty="0" smtClean="0"/>
              <a:t>30</a:t>
            </a:r>
            <a:r>
              <a:rPr kumimoji="1" lang="ja-JP" altLang="en-US" dirty="0" smtClean="0"/>
              <a:t>分で車内温度が</a:t>
            </a:r>
            <a:r>
              <a:rPr kumimoji="1" lang="en-US" altLang="ja-JP" dirty="0" smtClean="0"/>
              <a:t>30</a:t>
            </a:r>
            <a:r>
              <a:rPr kumimoji="1" lang="ja-JP" altLang="en-US" dirty="0" smtClean="0"/>
              <a:t>～</a:t>
            </a:r>
            <a:r>
              <a:rPr kumimoji="1" lang="en-US" altLang="ja-JP" dirty="0" smtClean="0"/>
              <a:t>45℃</a:t>
            </a:r>
            <a:r>
              <a:rPr kumimoji="1" lang="ja-JP" altLang="en-US" dirty="0" smtClean="0"/>
              <a:t>になります。春や秋でも、気温が高い日中は熱中症にかかることがあるので、注意が必要です。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34</a:t>
            </a:fld>
            <a:endParaRPr lang="en-US" altLang="ja-JP"/>
          </a:p>
        </p:txBody>
      </p:sp>
    </p:spTree>
    <p:extLst>
      <p:ext uri="{BB962C8B-B14F-4D97-AF65-F5344CB8AC3E}">
        <p14:creationId xmlns:p14="http://schemas.microsoft.com/office/powerpoint/2010/main" val="1731694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犬は平衡感覚に優れているため、車酔いしやすいといわれています。車酔いの症状は、よだれや泡が出る、あくび、落ち着きがなくなる、ハァハァする（パンティング）、吐き気、嘔吐などで、車酔いで不快な経験をすると、車に乗るのを嫌がるようになることもあります。「車＝楽しい場所」と学習できるよう、初めは車を走らせずに乗せてみて様子を確認し、次の段階で短距離の移動から試し、少しずつ時間と距離を延ばして、車に慣らしていくといった訓練が重要になってきます。</a:t>
            </a:r>
            <a:endParaRPr kumimoji="1" lang="en-US" altLang="ja-JP" dirty="0" smtClean="0"/>
          </a:p>
          <a:p>
            <a:r>
              <a:rPr kumimoji="1" lang="ja-JP" altLang="en-US" dirty="0" smtClean="0"/>
              <a:t>車が揺れると酔いやすくなるので、クレートに入れて体を固定し、急発進・急減速に注意して安全運転に努めることや、酔いやすい場合は、車を乗せる前の食事を控え、こまめに休憩をとるようにするなどといった工夫で、車酔いを軽減することができます。また、動物病院で、事前に酔い止めの薬を処方してもらう方法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35</a:t>
            </a:fld>
            <a:endParaRPr lang="en-US" altLang="ja-JP"/>
          </a:p>
        </p:txBody>
      </p:sp>
    </p:spTree>
    <p:extLst>
      <p:ext uri="{BB962C8B-B14F-4D97-AF65-F5344CB8AC3E}">
        <p14:creationId xmlns:p14="http://schemas.microsoft.com/office/powerpoint/2010/main" val="2442272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春から夏はノミやマダニが発生しやすい季節になります。野山でのキャンプ、トレッキングやカヌーなどのアウトドア系アクティビティはもちろん、市街地のドッグランなどでも感染する可能性があります。ノミやマダニは、予防薬の投与で対策を講じることができます。また、ノミやダニによって感染症にかかることもあるので注意が必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36</a:t>
            </a:fld>
            <a:endParaRPr lang="en-US" altLang="ja-JP"/>
          </a:p>
        </p:txBody>
      </p:sp>
    </p:spTree>
    <p:extLst>
      <p:ext uri="{BB962C8B-B14F-4D97-AF65-F5344CB8AC3E}">
        <p14:creationId xmlns:p14="http://schemas.microsoft.com/office/powerpoint/2010/main" val="359231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犬の感染症には、マダニが媒介するものがたくさんあります。なかには人にも感染する「人と動物の共通感染症」もあります。また、地域性もみられ、地域によって多い感染症もあります。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37</a:t>
            </a:fld>
            <a:endParaRPr lang="en-US" altLang="ja-JP"/>
          </a:p>
        </p:txBody>
      </p:sp>
    </p:spTree>
    <p:extLst>
      <p:ext uri="{BB962C8B-B14F-4D97-AF65-F5344CB8AC3E}">
        <p14:creationId xmlns:p14="http://schemas.microsoft.com/office/powerpoint/2010/main" val="1197401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5638" y="317500"/>
            <a:ext cx="5546725" cy="4160838"/>
          </a:xfrm>
        </p:spPr>
      </p:sp>
      <p:sp>
        <p:nvSpPr>
          <p:cNvPr id="3" name="ノート プレースホルダー 2"/>
          <p:cNvSpPr>
            <a:spLocks noGrp="1"/>
          </p:cNvSpPr>
          <p:nvPr>
            <p:ph type="body" idx="1"/>
          </p:nvPr>
        </p:nvSpPr>
        <p:spPr/>
        <p:txBody>
          <a:bodyPr/>
          <a:lstStyle/>
          <a:p>
            <a:r>
              <a:rPr kumimoji="1" lang="ja-JP" altLang="en-US" dirty="0" smtClean="0"/>
              <a:t>学生と先生の問答コーナーです。</a:t>
            </a:r>
            <a:endParaRPr kumimoji="1" lang="en-US" altLang="ja-JP" dirty="0" smtClean="0"/>
          </a:p>
          <a:p>
            <a:r>
              <a:rPr kumimoji="1" lang="ja-JP" altLang="en-US" dirty="0" smtClean="0"/>
              <a:t>「人と動物の共通感染症」って、何ですか？</a:t>
            </a:r>
          </a:p>
          <a:p>
            <a:r>
              <a:rPr kumimoji="1" lang="ja-JP" altLang="en-US" dirty="0" smtClean="0"/>
              <a:t>動物から人へ、人から動物へ、と感染する病気を「人と動物の共通感染症（ズーノーシス）」といいます。</a:t>
            </a:r>
            <a:r>
              <a:rPr kumimoji="1" lang="en-US" altLang="ja-JP" dirty="0" smtClean="0"/>
              <a:t>WHO</a:t>
            </a:r>
            <a:r>
              <a:rPr kumimoji="1" lang="ja-JP" altLang="en-US" dirty="0" smtClean="0"/>
              <a:t>（世界保健機構）によると、世界には約</a:t>
            </a:r>
            <a:r>
              <a:rPr kumimoji="1" lang="en-US" altLang="ja-JP" dirty="0" smtClean="0"/>
              <a:t>800</a:t>
            </a:r>
            <a:r>
              <a:rPr kumimoji="1" lang="ja-JP" altLang="en-US" dirty="0" smtClean="0"/>
              <a:t>種の「人と動物の共通感染症」があるとされています。正しい知識をもち、接し方も適切にする必要があります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38</a:t>
            </a:fld>
            <a:endParaRPr lang="en-US" altLang="ja-JP"/>
          </a:p>
        </p:txBody>
      </p:sp>
    </p:spTree>
    <p:extLst>
      <p:ext uri="{BB962C8B-B14F-4D97-AF65-F5344CB8AC3E}">
        <p14:creationId xmlns:p14="http://schemas.microsoft.com/office/powerpoint/2010/main" val="659193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ケガや体調不良に備えて、外出先周辺の動物病院や休日・夜間対応病院の連絡先を調べておくことも大切です。また、ペット保険に入っている場合は、万が一の場合に備えて保険証の持参も必要になって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39</a:t>
            </a:fld>
            <a:endParaRPr lang="en-US" altLang="ja-JP"/>
          </a:p>
        </p:txBody>
      </p:sp>
    </p:spTree>
    <p:extLst>
      <p:ext uri="{BB962C8B-B14F-4D97-AF65-F5344CB8AC3E}">
        <p14:creationId xmlns:p14="http://schemas.microsoft.com/office/powerpoint/2010/main" val="369291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ニホンザルや猛禽類などの特定動物であるペットの移動は、逸走などにより人に危害を与えるおそれがあるため、同伴旅行などはできる限り慎むことが必要です。また、特定動物でこそないもののピットブルや土佐犬などの気性の荒い傾向にある種類も同じです。</a:t>
            </a:r>
          </a:p>
          <a:p>
            <a:r>
              <a:rPr kumimoji="1" lang="ja-JP" altLang="en-US" dirty="0" smtClean="0"/>
              <a:t>　また、短頭犬種は高温に弱く、熱中症や呼吸困難を起こしやすいことから、特に夏場の外出や移動は注意が必要です。なお、日本航空では、フレンチ・ブルドッグなどについては死亡事故が発生したことから、飛行機への搭乗を認めていません。また、全日空でも制限をしています。</a:t>
            </a:r>
            <a:endParaRPr kumimoji="1" lang="en-US" altLang="ja-JP" dirty="0" smtClean="0"/>
          </a:p>
          <a:p>
            <a:r>
              <a:rPr kumimoji="1" lang="ja-JP" altLang="en-US" dirty="0" smtClean="0"/>
              <a:t>　また、猫やウサギは環境の変化が苦手なので、</a:t>
            </a:r>
            <a:r>
              <a:rPr kumimoji="1" lang="en-US" altLang="ja-JP" dirty="0" smtClean="0"/>
              <a:t>1 </a:t>
            </a:r>
            <a:r>
              <a:rPr kumimoji="1" lang="ja-JP" altLang="en-US" dirty="0" smtClean="0"/>
              <a:t>泊程度の旅行なら一緒に連れていくよりも家で留守番をさせたほうがいいといわれています。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a:t>
            </a:fld>
            <a:endParaRPr lang="en-US" altLang="ja-JP"/>
          </a:p>
        </p:txBody>
      </p:sp>
    </p:spTree>
    <p:extLst>
      <p:ext uri="{BB962C8B-B14F-4D97-AF65-F5344CB8AC3E}">
        <p14:creationId xmlns:p14="http://schemas.microsoft.com/office/powerpoint/2010/main" val="3813425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海や川に遊びに行くと、犬は貝や岩場の石で足を切ることがあります。また、バーベキューの竹ぐしなどを飲み込んでしまったりといった誤飲事故も少なくありません。野外には危険な場所がたくさんあるので、犬などをノーリードにして目の届かない場所に行かせないようにする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40</a:t>
            </a:fld>
            <a:endParaRPr lang="en-US" altLang="ja-JP"/>
          </a:p>
        </p:txBody>
      </p:sp>
    </p:spTree>
    <p:extLst>
      <p:ext uri="{BB962C8B-B14F-4D97-AF65-F5344CB8AC3E}">
        <p14:creationId xmlns:p14="http://schemas.microsoft.com/office/powerpoint/2010/main" val="631867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ちょっと油断したすきに犬などのペットが車から外に出てしまい、慣れない景色や騒音に驚いて逃げてしまう、という例は少なくありません。旅先でペットが行方不明になると、土地勘もなく、時間をかけて探すことができないため、見つけるのは非常に困難になります。ちょっとした時でもリードを必ずかける、首輪に名前と携帯電話の番号を書く、あらかじめ動物病院でマイクロチップを入れておくなどして、念入りな対策をとる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41</a:t>
            </a:fld>
            <a:endParaRPr lang="en-US" altLang="ja-JP"/>
          </a:p>
        </p:txBody>
      </p:sp>
    </p:spTree>
    <p:extLst>
      <p:ext uri="{BB962C8B-B14F-4D97-AF65-F5344CB8AC3E}">
        <p14:creationId xmlns:p14="http://schemas.microsoft.com/office/powerpoint/2010/main" val="1476390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飼い主が気づかないうちに、ケガをしたり、ダニに咬まれたりしているかもしれないので、帰宅後は体全体を触り、皮膚に異常がある箇所や痛がる箇所がないかを注意深く調べる必要があります。また、感染症のなかには、</a:t>
            </a:r>
            <a:r>
              <a:rPr kumimoji="1" lang="en-US" altLang="ja-JP" dirty="0" smtClean="0"/>
              <a:t>1 </a:t>
            </a:r>
            <a:r>
              <a:rPr kumimoji="1" lang="ja-JP" altLang="en-US" dirty="0" smtClean="0"/>
              <a:t>～ </a:t>
            </a:r>
            <a:r>
              <a:rPr kumimoji="1" lang="en-US" altLang="ja-JP" dirty="0" smtClean="0"/>
              <a:t>2</a:t>
            </a:r>
            <a:r>
              <a:rPr kumimoji="1" lang="ja-JP" altLang="en-US" dirty="0" smtClean="0"/>
              <a:t>週間たってから症状が出るといった潜伏期間のある感染症も一部にあるため、旅行後１カ月くらいはペットの状態をよく観察することが必要になってきます。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42</a:t>
            </a:fld>
            <a:endParaRPr lang="en-US" altLang="ja-JP"/>
          </a:p>
        </p:txBody>
      </p:sp>
    </p:spTree>
    <p:extLst>
      <p:ext uri="{BB962C8B-B14F-4D97-AF65-F5344CB8AC3E}">
        <p14:creationId xmlns:p14="http://schemas.microsoft.com/office/powerpoint/2010/main" val="4082088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家の中では「家族の一員」として家族のルールが通用しますが、家から一歩外に出たら、ペットも「社会の一員」としてマナーを守ることが求められます。そのためにも普段からのしつけは不可欠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43</a:t>
            </a:fld>
            <a:endParaRPr lang="en-US" altLang="ja-JP"/>
          </a:p>
        </p:txBody>
      </p:sp>
    </p:spTree>
    <p:extLst>
      <p:ext uri="{BB962C8B-B14F-4D97-AF65-F5344CB8AC3E}">
        <p14:creationId xmlns:p14="http://schemas.microsoft.com/office/powerpoint/2010/main" val="3977272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犬のしつけ」とは、犬と人が互いに快適に暮らすためのルールやマナーを犬に教えることです。「双方のストレスを減らす」「他人に迷惑をかけない」「犬の身の安全を守る」ことがおもな目的で、お出かけするためにもとても重要です。　</a:t>
            </a:r>
            <a:endParaRPr kumimoji="1" lang="en-US" altLang="ja-JP" dirty="0" smtClean="0"/>
          </a:p>
          <a:p>
            <a:r>
              <a:rPr kumimoji="1" lang="ja-JP" altLang="en-US" dirty="0" smtClean="0"/>
              <a:t>最低限教えておきたいのが、飼い主に注目するアイコンタクトと、「オイデ」「オスワリ」「フセ」「マテ」です。「オイデ」の号令で呼ばれたらすぐに飼い主の元に来るようにしつけておけば、外出先でリードが離れてしまっても呼び戻すことができます。「オスワリ」「フセ」「マテ」は犬の行動をコントロールして落ち着かせるためのしつけです。</a:t>
            </a:r>
            <a:endParaRPr kumimoji="1" lang="en-US" altLang="ja-JP" dirty="0" smtClean="0"/>
          </a:p>
          <a:p>
            <a:r>
              <a:rPr kumimoji="1" lang="ja-JP" altLang="en-US" dirty="0" smtClean="0"/>
              <a:t>また、飼い主のマナーは犬のしつけ以上に重要で、飼い主の態度によって犬全体の社会的地位を下げることにもなりかねません。他人はどう感じるかという「想像力」を働かせ、「犬が苦手な人がいるかもしれない」という前提で十分に配慮すること、特に、ペットが嫌いな人がいることへの配慮が重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44</a:t>
            </a:fld>
            <a:endParaRPr lang="en-US" altLang="ja-JP"/>
          </a:p>
        </p:txBody>
      </p:sp>
    </p:spTree>
    <p:extLst>
      <p:ext uri="{BB962C8B-B14F-4D97-AF65-F5344CB8AC3E}">
        <p14:creationId xmlns:p14="http://schemas.microsoft.com/office/powerpoint/2010/main" val="116468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犬の散歩のときのマナーです。おしっこは、水で流す、犬の行動は常にコントールする、うんちはペットシーツで受ける、リードは短く持つ、などといったことが基本です。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45</a:t>
            </a:fld>
            <a:endParaRPr lang="en-US" altLang="ja-JP"/>
          </a:p>
        </p:txBody>
      </p:sp>
    </p:spTree>
    <p:extLst>
      <p:ext uri="{BB962C8B-B14F-4D97-AF65-F5344CB8AC3E}">
        <p14:creationId xmlns:p14="http://schemas.microsoft.com/office/powerpoint/2010/main" val="2970429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ドッグランの利用マナーです。犬を自由に遊ばせることができるドッグランは、たくさんの犬と飼い主が集まり、トラブルが発生しやすい場所でもあります。そのため、さまざまなルールが決められています。トラブルを避けるためにはルールを必ず守り、いつも以上にマナーに気を配る必要があります。犬同士のケンカを回避するためにも、愛犬から目を離さないようにすることが必要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46</a:t>
            </a:fld>
            <a:endParaRPr lang="en-US" altLang="ja-JP"/>
          </a:p>
        </p:txBody>
      </p:sp>
    </p:spTree>
    <p:extLst>
      <p:ext uri="{BB962C8B-B14F-4D97-AF65-F5344CB8AC3E}">
        <p14:creationId xmlns:p14="http://schemas.microsoft.com/office/powerpoint/2010/main" val="1239739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ストランでのマナーです。ペット一緒に入れる飲食店は、愛犬連れで飲食やおしゃべりが楽しめる、飼い主の憩いの場です。みんなが気持ち良く利用できるように、入店ルールとマナーを守ることが大切です。利用を避けたほうがよい条件は、ドッグランと同様です。鳴いたり騒いだりしたときは、周りに迷惑をかける前に、店外に犬を連れ出して様子をみます。どうしても落ち着かないときには、精算してカフェを出るのもマナー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47</a:t>
            </a:fld>
            <a:endParaRPr lang="en-US" altLang="ja-JP"/>
          </a:p>
        </p:txBody>
      </p:sp>
    </p:spTree>
    <p:extLst>
      <p:ext uri="{BB962C8B-B14F-4D97-AF65-F5344CB8AC3E}">
        <p14:creationId xmlns:p14="http://schemas.microsoft.com/office/powerpoint/2010/main" val="3801648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ホテル等での利用マナーです。ペット専門型施設でも混在型施設でも、ほかの宿泊客に迷惑がかからないよう、細心の注意を払う必要があります。ペット同伴禁止エリアの有無なども、事前に確認しておくことが大切です。同伴不可のレストランに行くときや入浴などで部屋を離れるときは、ペットだけを部屋に残さず、誰かがそばについているようにします。どうしてもペットだけになる場合は、キャリーバッグなどに入れるのがマナー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48</a:t>
            </a:fld>
            <a:endParaRPr lang="en-US" altLang="ja-JP"/>
          </a:p>
        </p:txBody>
      </p:sp>
    </p:spTree>
    <p:extLst>
      <p:ext uri="{BB962C8B-B14F-4D97-AF65-F5344CB8AC3E}">
        <p14:creationId xmlns:p14="http://schemas.microsoft.com/office/powerpoint/2010/main" val="2473683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55638" y="317500"/>
            <a:ext cx="5546725" cy="4160838"/>
          </a:xfrm>
        </p:spPr>
      </p:sp>
      <p:sp>
        <p:nvSpPr>
          <p:cNvPr id="3" name="ノート プレースホルダー 2"/>
          <p:cNvSpPr>
            <a:spLocks noGrp="1"/>
          </p:cNvSpPr>
          <p:nvPr>
            <p:ph type="body" idx="1"/>
          </p:nvPr>
        </p:nvSpPr>
        <p:spPr/>
        <p:txBody>
          <a:bodyPr/>
          <a:lstStyle/>
          <a:p>
            <a:r>
              <a:rPr kumimoji="1" lang="ja-JP" altLang="en-US" dirty="0" smtClean="0"/>
              <a:t>学生と先生の問答コーナーです。</a:t>
            </a:r>
            <a:endParaRPr kumimoji="1" lang="en-US" altLang="ja-JP" dirty="0" smtClean="0"/>
          </a:p>
          <a:p>
            <a:r>
              <a:rPr kumimoji="1" lang="ja-JP" altLang="en-US" dirty="0" smtClean="0"/>
              <a:t>色々なマナーがあるんですね。どのように勉強をしたら良いですか？</a:t>
            </a:r>
          </a:p>
          <a:p>
            <a:r>
              <a:rPr kumimoji="1" lang="ja-JP" altLang="en-US" dirty="0" smtClean="0"/>
              <a:t>そうですね。初心者向けのものとしては、公益社団法人日本愛玩動物協会が発行している「これだけは知っておきたい　飼い主のマナーハンドブック」が良いかもしれません。ビジュアルに分かりやすく書かれています。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49</a:t>
            </a:fld>
            <a:endParaRPr lang="en-US" altLang="ja-JP"/>
          </a:p>
        </p:txBody>
      </p:sp>
    </p:spTree>
    <p:extLst>
      <p:ext uri="{BB962C8B-B14F-4D97-AF65-F5344CB8AC3E}">
        <p14:creationId xmlns:p14="http://schemas.microsoft.com/office/powerpoint/2010/main" val="80868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外出先では、普段と違う環境に置かれるとともに、多数のペットや人との接触もある場合が多いことから、ペットによっては大きなストレスを受けるおそれがあります。外出に適している性格のペットであっても、年齢や健康状態を勘案して、ケースバイケースで判断することも必要になってきます。たとえば、子犬や高齢犬はストレスから体調を崩しやすく、成犬でも環境の変化に弱い犬もいます。環境が変わることは、多かれ少なかれ動物にとってストレス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5</a:t>
            </a:fld>
            <a:endParaRPr lang="en-US" altLang="ja-JP"/>
          </a:p>
        </p:txBody>
      </p:sp>
    </p:spTree>
    <p:extLst>
      <p:ext uri="{BB962C8B-B14F-4D97-AF65-F5344CB8AC3E}">
        <p14:creationId xmlns:p14="http://schemas.microsoft.com/office/powerpoint/2010/main" val="4005890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さて、最後に、同伴旅行に向けた「訓練」です。犬</a:t>
            </a:r>
            <a:r>
              <a:rPr kumimoji="1" lang="ja-JP" altLang="en-US" dirty="0" smtClean="0"/>
              <a:t>を例にとって説明をします。近所の散歩しかしたことのない犬をいきなり飛行機に乗せて旅行に連れて行くなど、飼い主自身も不安になるような計画を立てるのは無謀です。最初は、毎日の散歩時間を</a:t>
            </a:r>
            <a:r>
              <a:rPr kumimoji="1" lang="ja-JP" altLang="en-US" dirty="0" smtClean="0"/>
              <a:t>延ば</a:t>
            </a:r>
            <a:r>
              <a:rPr kumimoji="1" lang="ja-JP" altLang="en-US" dirty="0" smtClean="0"/>
              <a:t>したり、少し遠くの公園まで足を延ばすことなどから始めます。そして、余裕がでてきたところで次のステップに移るようにしていくといった、同伴旅行に向けた順化訓練が必要です。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50</a:t>
            </a:fld>
            <a:endParaRPr lang="en-US" altLang="ja-JP"/>
          </a:p>
        </p:txBody>
      </p:sp>
    </p:spTree>
    <p:extLst>
      <p:ext uri="{BB962C8B-B14F-4D97-AF65-F5344CB8AC3E}">
        <p14:creationId xmlns:p14="http://schemas.microsoft.com/office/powerpoint/2010/main" val="91207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災害や交通事故、飼い主やペットの病気などの不測の事態が起きた場合でも、十分に管理できる頭数に抑える必要があります。複数頭のペットを連れていく場合は、飼い主も複数人が同伴するように心がけ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6</a:t>
            </a:fld>
            <a:endParaRPr lang="en-US" altLang="ja-JP"/>
          </a:p>
        </p:txBody>
      </p:sp>
    </p:spTree>
    <p:extLst>
      <p:ext uri="{BB962C8B-B14F-4D97-AF65-F5344CB8AC3E}">
        <p14:creationId xmlns:p14="http://schemas.microsoft.com/office/powerpoint/2010/main" val="280949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飼い主と一緒に同伴旅行が難しい場合には、ペットホテルやペットシッターの利用も積極的に考えることが必要です。ペットホテルでは、他のペットと一緒になりますが、こういう環境での生活に向いていないペットには、住み慣れた自宅にトイレやご飯の世話に来てくれるペットシッターが適しています。また、普段から、仲の良いペットのお友達をつくっておき、その知人に預けるという方法をとっている人もいたり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7</a:t>
            </a:fld>
            <a:endParaRPr lang="en-US" altLang="ja-JP"/>
          </a:p>
        </p:txBody>
      </p:sp>
    </p:spTree>
    <p:extLst>
      <p:ext uri="{BB962C8B-B14F-4D97-AF65-F5344CB8AC3E}">
        <p14:creationId xmlns:p14="http://schemas.microsoft.com/office/powerpoint/2010/main" val="282029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ペットホテルとペットシッターの例です。</a:t>
            </a:r>
            <a:endParaRPr kumimoji="1" lang="en-US" altLang="ja-JP" dirty="0" smtClean="0"/>
          </a:p>
          <a:p>
            <a:r>
              <a:rPr kumimoji="1" lang="ja-JP" altLang="en-US" dirty="0" smtClean="0"/>
              <a:t>ペットホテルですが、ペット専用の宿泊施設です。ペットのサイズにより広さが異なり、料金は</a:t>
            </a:r>
            <a:r>
              <a:rPr kumimoji="1" lang="en-US" altLang="ja-JP" dirty="0" smtClean="0"/>
              <a:t>12</a:t>
            </a:r>
            <a:r>
              <a:rPr kumimoji="1" lang="ja-JP" altLang="en-US" dirty="0" smtClean="0"/>
              <a:t>時間</a:t>
            </a:r>
            <a:r>
              <a:rPr kumimoji="1" lang="en-US" altLang="ja-JP" dirty="0" smtClean="0"/>
              <a:t>3,000</a:t>
            </a:r>
            <a:r>
              <a:rPr kumimoji="1" lang="ja-JP" altLang="en-US" dirty="0" smtClean="0"/>
              <a:t>円から</a:t>
            </a:r>
            <a:r>
              <a:rPr kumimoji="1" lang="en-US" altLang="ja-JP" dirty="0" smtClean="0"/>
              <a:t>5,100</a:t>
            </a:r>
            <a:r>
              <a:rPr kumimoji="1" lang="ja-JP" altLang="en-US" dirty="0" smtClean="0"/>
              <a:t>円、</a:t>
            </a:r>
            <a:r>
              <a:rPr kumimoji="1" lang="en-US" altLang="ja-JP" dirty="0" smtClean="0"/>
              <a:t>24</a:t>
            </a:r>
            <a:r>
              <a:rPr kumimoji="1" lang="ja-JP" altLang="en-US" dirty="0" smtClean="0"/>
              <a:t>時間</a:t>
            </a:r>
            <a:r>
              <a:rPr kumimoji="1" lang="en-US" altLang="ja-JP" dirty="0" smtClean="0"/>
              <a:t>4,000 </a:t>
            </a:r>
            <a:r>
              <a:rPr kumimoji="1" lang="ja-JP" altLang="en-US" dirty="0" smtClean="0"/>
              <a:t>～</a:t>
            </a:r>
            <a:r>
              <a:rPr kumimoji="1" lang="en-US" altLang="ja-JP" dirty="0" smtClean="0"/>
              <a:t>6,800</a:t>
            </a:r>
            <a:r>
              <a:rPr kumimoji="1" lang="ja-JP" altLang="en-US" dirty="0" smtClean="0"/>
              <a:t>円が平均的な価格です。飼い主と決めたスケジュールに沿って、ハウスから出し、散歩や遊び、そのほかのケアを行います。</a:t>
            </a:r>
            <a:endParaRPr kumimoji="1" lang="en-US" altLang="ja-JP" dirty="0" smtClean="0"/>
          </a:p>
          <a:p>
            <a:r>
              <a:rPr kumimoji="1" lang="ja-JP" altLang="en-US" dirty="0" smtClean="0"/>
              <a:t>次にペットシッターです。飼い主が不在のとき、ペットをペットホテルなどに預けると、個体によっては環境の変化や物音、ほかの動物の存在に大きなストレスを感じることがあります。よその犬に興奮する犬、ストレス耐性の低い犬、環境の変化が苦手な猫やウサギの場合はとくに、留守中に自宅に来て、ペットのケアをしてくれるペットシッターの利用が勧められます。　最大のメリットは、ペットが普段と同じ環境と生活リズムで過ごせることです。自分のニオイ、飼い主のニオイがついたものに囲まれているぶん、留守番に伴うストレスも軽減できます。旅行の有無にかかわらず、なじみのペットシッターがひとりいると、急な不幸や出張などで家を空けなくてはならない場合にも安心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8</a:t>
            </a:fld>
            <a:endParaRPr lang="en-US" altLang="ja-JP"/>
          </a:p>
        </p:txBody>
      </p:sp>
    </p:spTree>
    <p:extLst>
      <p:ext uri="{BB962C8B-B14F-4D97-AF65-F5344CB8AC3E}">
        <p14:creationId xmlns:p14="http://schemas.microsoft.com/office/powerpoint/2010/main" val="417311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ペットショップなどで子犬を買うと、「小型犬だから散歩は必要ありません」といわれ、本当に家から出さないケースがあるという話を耳にすることがあります。しかし、人間社会の中で生きていく以上、社会化の必要がない犬はいません。動物病院やトリミングサロンで吠え続けたり、獣医師やトリマーの手を咬むなどの行動は、社会化不足から起きている場合も多いはずです。いずれは動物病院のお世話になる日もくるはずですし、地震などの災害で一時的に避難所暮らしを余儀なくされる事態も想定しなければなりません。そのためにも、小型犬であっても日頃から外の世界に触れさせ、心の安定した犬に育てることが大切です。</a:t>
            </a:r>
            <a:endParaRPr kumimoji="1" lang="en-US" altLang="ja-JP" dirty="0" smtClean="0"/>
          </a:p>
          <a:p>
            <a:r>
              <a:rPr kumimoji="1" lang="ja-JP" altLang="en-US" dirty="0" smtClean="0"/>
              <a:t>犬も猫も、社会化が大事です。生まれて間もないころは、母犬、母猫や同腹のきょうだいと過ごします。次第に近くにいる同種のほかの犬・猫へ</a:t>
            </a:r>
          </a:p>
          <a:p>
            <a:r>
              <a:rPr kumimoji="1" lang="ja-JP" altLang="en-US" dirty="0" smtClean="0"/>
              <a:t>と関係を広げ、種ごとの社会ルールを学習します。ペットの場合はこの時期に、飼い主や飼い主の家族、そのほかの人との社会関係を身につけさ</a:t>
            </a:r>
          </a:p>
          <a:p>
            <a:r>
              <a:rPr kumimoji="1" lang="ja-JP" altLang="en-US" dirty="0" smtClean="0"/>
              <a:t>せたり、人間の生活環境に慣れさせたりしていかなければなりません。最近は、こういったトレーニングのことを、ハズバンダリートレーニングという言葉で言い表したりすることもあります。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48F7D66-0513-4244-A848-A2B0D31C0E25}" type="slidenum">
              <a:rPr lang="en-US" altLang="ja-JP" smtClean="0"/>
              <a:pPr>
                <a:defRPr/>
              </a:pPr>
              <a:t>9</a:t>
            </a:fld>
            <a:endParaRPr lang="en-US" altLang="ja-JP"/>
          </a:p>
        </p:txBody>
      </p:sp>
    </p:spTree>
    <p:extLst>
      <p:ext uri="{BB962C8B-B14F-4D97-AF65-F5344CB8AC3E}">
        <p14:creationId xmlns:p14="http://schemas.microsoft.com/office/powerpoint/2010/main" val="321962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221">
            <a:extLst>
              <a:ext uri="{FF2B5EF4-FFF2-40B4-BE49-F238E27FC236}">
                <a16:creationId xmlns:a16="http://schemas.microsoft.com/office/drawing/2014/main" id="{35DBE078-DBC6-A54A-BD9E-27476FF6F9DD}"/>
              </a:ext>
            </a:extLst>
          </p:cNvPr>
          <p:cNvSpPr>
            <a:spLocks noChangeArrowheads="1"/>
          </p:cNvSpPr>
          <p:nvPr/>
        </p:nvSpPr>
        <p:spPr bwMode="gray">
          <a:xfrm rot="2700000">
            <a:off x="8650288" y="3165475"/>
            <a:ext cx="431800" cy="2159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charset="0"/>
                <a:ea typeface="ＭＳ Ｐゴシック" pitchFamily="50" charset="-128"/>
              </a:defRPr>
            </a:lvl1pPr>
            <a:lvl2pPr marL="742950" indent="-285750">
              <a:defRPr kumimoji="1" b="1">
                <a:solidFill>
                  <a:schemeClr val="tx1"/>
                </a:solidFill>
                <a:latin typeface="Arial" charset="0"/>
                <a:ea typeface="ＭＳ Ｐゴシック" pitchFamily="50" charset="-128"/>
              </a:defRPr>
            </a:lvl2pPr>
            <a:lvl3pPr marL="1143000" indent="-228600">
              <a:defRPr kumimoji="1" b="1">
                <a:solidFill>
                  <a:schemeClr val="tx1"/>
                </a:solidFill>
                <a:latin typeface="Arial" charset="0"/>
                <a:ea typeface="ＭＳ Ｐゴシック" pitchFamily="50" charset="-128"/>
              </a:defRPr>
            </a:lvl3pPr>
            <a:lvl4pPr marL="1600200" indent="-228600">
              <a:defRPr kumimoji="1" b="1">
                <a:solidFill>
                  <a:schemeClr val="tx1"/>
                </a:solidFill>
                <a:latin typeface="Arial" charset="0"/>
                <a:ea typeface="ＭＳ Ｐゴシック" pitchFamily="50" charset="-128"/>
              </a:defRPr>
            </a:lvl4pPr>
            <a:lvl5pPr marL="2057400" indent="-22860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defRPr/>
            </a:pPr>
            <a:endParaRPr lang="ja-JP" altLang="en-US"/>
          </a:p>
        </p:txBody>
      </p:sp>
      <p:sp>
        <p:nvSpPr>
          <p:cNvPr id="5" name="Text Box 234">
            <a:extLst>
              <a:ext uri="{FF2B5EF4-FFF2-40B4-BE49-F238E27FC236}">
                <a16:creationId xmlns:a16="http://schemas.microsoft.com/office/drawing/2014/main" id="{E411D668-A7EC-ED4F-8014-770E34A6D83A}"/>
              </a:ext>
            </a:extLst>
          </p:cNvPr>
          <p:cNvSpPr txBox="1">
            <a:spLocks noChangeArrowheads="1"/>
          </p:cNvSpPr>
          <p:nvPr userDrawn="1"/>
        </p:nvSpPr>
        <p:spPr bwMode="auto">
          <a:xfrm>
            <a:off x="8140700" y="188913"/>
            <a:ext cx="246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b="1">
                <a:solidFill>
                  <a:schemeClr val="tx1"/>
                </a:solidFill>
                <a:latin typeface="Arial" charset="0"/>
                <a:ea typeface="ＭＳ Ｐゴシック" pitchFamily="50" charset="-128"/>
              </a:defRPr>
            </a:lvl1pPr>
            <a:lvl2pPr marL="742950" indent="-285750">
              <a:defRPr kumimoji="1" b="1">
                <a:solidFill>
                  <a:schemeClr val="tx1"/>
                </a:solidFill>
                <a:latin typeface="Arial" charset="0"/>
                <a:ea typeface="ＭＳ Ｐゴシック" pitchFamily="50" charset="-128"/>
              </a:defRPr>
            </a:lvl2pPr>
            <a:lvl3pPr marL="1143000" indent="-228600">
              <a:defRPr kumimoji="1" b="1">
                <a:solidFill>
                  <a:schemeClr val="tx1"/>
                </a:solidFill>
                <a:latin typeface="Arial" charset="0"/>
                <a:ea typeface="ＭＳ Ｐゴシック" pitchFamily="50" charset="-128"/>
              </a:defRPr>
            </a:lvl3pPr>
            <a:lvl4pPr marL="1600200" indent="-228600">
              <a:defRPr kumimoji="1" b="1">
                <a:solidFill>
                  <a:schemeClr val="tx1"/>
                </a:solidFill>
                <a:latin typeface="Arial" charset="0"/>
                <a:ea typeface="ＭＳ Ｐゴシック" pitchFamily="50" charset="-128"/>
              </a:defRPr>
            </a:lvl4pPr>
            <a:lvl5pPr marL="2057400" indent="-22860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defRPr/>
            </a:pPr>
            <a:endParaRPr lang="ja-JP" altLang="ja-JP"/>
          </a:p>
        </p:txBody>
      </p:sp>
      <p:sp>
        <p:nvSpPr>
          <p:cNvPr id="6" name="正方形/長方形 5">
            <a:extLst>
              <a:ext uri="{FF2B5EF4-FFF2-40B4-BE49-F238E27FC236}">
                <a16:creationId xmlns:a16="http://schemas.microsoft.com/office/drawing/2014/main" id="{19F76F82-7852-FB4B-93D4-E4B2E2E1F4E8}"/>
              </a:ext>
            </a:extLst>
          </p:cNvPr>
          <p:cNvSpPr>
            <a:spLocks noChangeArrowheads="1"/>
          </p:cNvSpPr>
          <p:nvPr userDrawn="1"/>
        </p:nvSpPr>
        <p:spPr bwMode="auto">
          <a:xfrm>
            <a:off x="0" y="0"/>
            <a:ext cx="1250950" cy="6858000"/>
          </a:xfrm>
          <a:prstGeom prst="rect">
            <a:avLst/>
          </a:prstGeom>
          <a:solidFill>
            <a:srgbClr val="002060"/>
          </a:solidFill>
          <a:ln>
            <a:noFill/>
          </a:ln>
        </p:spPr>
        <p:txBody>
          <a:bodyPr/>
          <a:lstStyle>
            <a:lvl1pPr>
              <a:defRPr kumimoji="1" b="1">
                <a:solidFill>
                  <a:schemeClr val="tx1"/>
                </a:solidFill>
                <a:latin typeface="Arial" panose="020B0604020202020204" pitchFamily="34" charset="0"/>
                <a:ea typeface="ＭＳ Ｐゴシック" panose="020B0600070205080204" pitchFamily="34" charset="-128"/>
              </a:defRPr>
            </a:lvl1pPr>
            <a:lvl2pPr marL="742950" indent="-285750">
              <a:defRPr kumimoji="1" b="1">
                <a:solidFill>
                  <a:schemeClr val="tx1"/>
                </a:solidFill>
                <a:latin typeface="Arial" panose="020B0604020202020204" pitchFamily="34" charset="0"/>
                <a:ea typeface="ＭＳ Ｐゴシック" panose="020B0600070205080204" pitchFamily="34" charset="-128"/>
              </a:defRPr>
            </a:lvl2pPr>
            <a:lvl3pPr marL="1143000" indent="-228600">
              <a:defRPr kumimoji="1" b="1">
                <a:solidFill>
                  <a:schemeClr val="tx1"/>
                </a:solidFill>
                <a:latin typeface="Arial" panose="020B0604020202020204" pitchFamily="34" charset="0"/>
                <a:ea typeface="ＭＳ Ｐゴシック" panose="020B0600070205080204" pitchFamily="34" charset="-128"/>
              </a:defRPr>
            </a:lvl3pPr>
            <a:lvl4pPr marL="1600200" indent="-228600">
              <a:defRPr kumimoji="1" b="1">
                <a:solidFill>
                  <a:schemeClr val="tx1"/>
                </a:solidFill>
                <a:latin typeface="Arial" panose="020B0604020202020204" pitchFamily="34" charset="0"/>
                <a:ea typeface="ＭＳ Ｐゴシック" panose="020B0600070205080204" pitchFamily="34" charset="-128"/>
              </a:defRPr>
            </a:lvl4pPr>
            <a:lvl5pPr marL="2057400" indent="-228600">
              <a:defRPr kumimoji="1"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9pPr>
          </a:lstStyle>
          <a:p>
            <a:pPr>
              <a:defRPr/>
            </a:pPr>
            <a:endParaRPr lang="ja-JP" altLang="en-US"/>
          </a:p>
        </p:txBody>
      </p:sp>
      <p:sp>
        <p:nvSpPr>
          <p:cNvPr id="7" name="Rectangle 6">
            <a:extLst>
              <a:ext uri="{FF2B5EF4-FFF2-40B4-BE49-F238E27FC236}">
                <a16:creationId xmlns:a16="http://schemas.microsoft.com/office/drawing/2014/main" id="{9D39D5A7-9912-224D-A66D-AEA12557BEE6}"/>
              </a:ext>
            </a:extLst>
          </p:cNvPr>
          <p:cNvSpPr txBox="1">
            <a:spLocks noChangeArrowheads="1"/>
          </p:cNvSpPr>
          <p:nvPr userDrawn="1"/>
        </p:nvSpPr>
        <p:spPr bwMode="auto">
          <a:xfrm>
            <a:off x="6858000" y="123825"/>
            <a:ext cx="2106613" cy="215900"/>
          </a:xfrm>
          <a:prstGeom prst="rect">
            <a:avLst/>
          </a:prstGeom>
          <a:noFill/>
          <a:ln w="9525">
            <a:noFill/>
            <a:miter lim="800000"/>
            <a:headEnd/>
            <a:tailEnd/>
          </a:ln>
          <a:effectLst/>
        </p:spPr>
        <p:txBody>
          <a:bodyPr anchor="ctr"/>
          <a:lstStyle>
            <a:defPPr>
              <a:defRPr lang="ja-JP"/>
            </a:defPPr>
            <a:lvl1pPr algn="r" rtl="0" eaLnBrk="1" fontAlgn="base" hangingPunct="1">
              <a:spcBef>
                <a:spcPct val="0"/>
              </a:spcBef>
              <a:spcAft>
                <a:spcPct val="0"/>
              </a:spcAft>
              <a:defRPr kumimoji="1" sz="2400" b="1" i="0" kern="1200">
                <a:solidFill>
                  <a:schemeClr val="bg1"/>
                </a:solidFill>
                <a:latin typeface="Segoe UI" panose="020B0502040204020203" pitchFamily="34" charset="0"/>
                <a:ea typeface="ＭＳ Ｐゴシック" panose="020B0600070205080204" pitchFamily="50" charset="-128"/>
                <a:cs typeface="Segoe UI" panose="020B0502040204020203" pitchFamily="34" charset="0"/>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80EFEF6D-A48F-5145-BEAC-83EB57FACBC2}" type="slidenum">
              <a:rPr lang="en-US" altLang="ja-JP" smtClean="0">
                <a:solidFill>
                  <a:schemeClr val="accent6"/>
                </a:solidFill>
              </a:rPr>
              <a:pPr>
                <a:defRPr/>
              </a:pPr>
              <a:t>‹#›</a:t>
            </a:fld>
            <a:endParaRPr lang="en-US" altLang="ja-JP" dirty="0">
              <a:solidFill>
                <a:schemeClr val="accent6"/>
              </a:solidFill>
            </a:endParaRPr>
          </a:p>
        </p:txBody>
      </p:sp>
      <p:sp>
        <p:nvSpPr>
          <p:cNvPr id="8" name="Rectangle 231">
            <a:extLst>
              <a:ext uri="{FF2B5EF4-FFF2-40B4-BE49-F238E27FC236}">
                <a16:creationId xmlns:a16="http://schemas.microsoft.com/office/drawing/2014/main" id="{9043A6FA-2062-6444-9D1A-0ADF3536C656}"/>
              </a:ext>
            </a:extLst>
          </p:cNvPr>
          <p:cNvSpPr txBox="1">
            <a:spLocks noChangeArrowheads="1"/>
          </p:cNvSpPr>
          <p:nvPr userDrawn="1"/>
        </p:nvSpPr>
        <p:spPr bwMode="gray">
          <a:xfrm>
            <a:off x="171450" y="2284413"/>
            <a:ext cx="4032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a:defRPr kumimoji="1" b="1">
                <a:solidFill>
                  <a:schemeClr val="tx1"/>
                </a:solidFill>
                <a:latin typeface="Arial" panose="020B0604020202020204" pitchFamily="34" charset="0"/>
                <a:ea typeface="ＭＳ Ｐゴシック" panose="020B0600070205080204" pitchFamily="34" charset="-128"/>
              </a:defRPr>
            </a:lvl1pPr>
            <a:lvl2pPr marL="742950" indent="-285750">
              <a:defRPr kumimoji="1" b="1">
                <a:solidFill>
                  <a:schemeClr val="tx1"/>
                </a:solidFill>
                <a:latin typeface="Arial" panose="020B0604020202020204" pitchFamily="34" charset="0"/>
                <a:ea typeface="ＭＳ Ｐゴシック" panose="020B0600070205080204" pitchFamily="34" charset="-128"/>
              </a:defRPr>
            </a:lvl2pPr>
            <a:lvl3pPr marL="1143000" indent="-228600">
              <a:defRPr kumimoji="1" b="1">
                <a:solidFill>
                  <a:schemeClr val="tx1"/>
                </a:solidFill>
                <a:latin typeface="Arial" panose="020B0604020202020204" pitchFamily="34" charset="0"/>
                <a:ea typeface="ＭＳ Ｐゴシック" panose="020B0600070205080204" pitchFamily="34" charset="-128"/>
              </a:defRPr>
            </a:lvl3pPr>
            <a:lvl4pPr marL="1600200" indent="-228600">
              <a:defRPr kumimoji="1" b="1">
                <a:solidFill>
                  <a:schemeClr val="tx1"/>
                </a:solidFill>
                <a:latin typeface="Arial" panose="020B0604020202020204" pitchFamily="34" charset="0"/>
                <a:ea typeface="ＭＳ Ｐゴシック" panose="020B0600070205080204" pitchFamily="34" charset="-128"/>
              </a:defRPr>
            </a:lvl4pPr>
            <a:lvl5pPr marL="2057400" indent="-228600">
              <a:defRPr kumimoji="1"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9pPr>
          </a:lstStyle>
          <a:p>
            <a:pPr algn="r">
              <a:spcBef>
                <a:spcPct val="20000"/>
              </a:spcBef>
              <a:defRPr/>
            </a:pPr>
            <a:r>
              <a:rPr lang="ja-JP" altLang="en-US" sz="1600" b="0" dirty="0" smtClean="0">
                <a:solidFill>
                  <a:schemeClr val="bg1"/>
                </a:solidFill>
                <a:latin typeface="メイリオ" panose="020B0604030504040204" pitchFamily="34" charset="-128"/>
                <a:ea typeface="メイリオ" panose="020B0604030504040204" pitchFamily="34" charset="-128"/>
              </a:rPr>
              <a:t>ペットツーリズム論</a:t>
            </a:r>
            <a:endParaRPr lang="en-US" altLang="ja-JP" sz="1600" b="0" dirty="0">
              <a:solidFill>
                <a:schemeClr val="bg1"/>
              </a:solidFill>
              <a:latin typeface="メイリオ" panose="020B0604030504040204" pitchFamily="34" charset="-128"/>
              <a:ea typeface="メイリオ" panose="020B0604030504040204" pitchFamily="34" charset="-128"/>
            </a:endParaRPr>
          </a:p>
        </p:txBody>
      </p:sp>
      <p:sp>
        <p:nvSpPr>
          <p:cNvPr id="57574" name="Rectangle 230"/>
          <p:cNvSpPr>
            <a:spLocks noGrp="1" noChangeArrowheads="1"/>
          </p:cNvSpPr>
          <p:nvPr>
            <p:ph type="ctrTitle"/>
          </p:nvPr>
        </p:nvSpPr>
        <p:spPr bwMode="gray">
          <a:xfrm>
            <a:off x="1170123" y="2728117"/>
            <a:ext cx="7973877" cy="45719"/>
          </a:xfrm>
          <a:solidFill>
            <a:srgbClr val="002060"/>
          </a:solidFill>
        </p:spPr>
        <p:txBody>
          <a:bodyPr lIns="0" tIns="0" rIns="432000" bIns="648000"/>
          <a:lstStyle>
            <a:lvl1pPr algn="r">
              <a:defRPr sz="4400" baseline="0">
                <a:solidFill>
                  <a:srgbClr val="002060"/>
                </a:solidFill>
              </a:defRPr>
            </a:lvl1pPr>
          </a:lstStyle>
          <a:p>
            <a:endParaRPr lang="ja-JP" altLang="en-US" dirty="0"/>
          </a:p>
        </p:txBody>
      </p:sp>
      <p:sp>
        <p:nvSpPr>
          <p:cNvPr id="57575" name="Rectangle 231"/>
          <p:cNvSpPr>
            <a:spLocks noGrp="1" noChangeArrowheads="1"/>
          </p:cNvSpPr>
          <p:nvPr>
            <p:ph type="subTitle" idx="1"/>
          </p:nvPr>
        </p:nvSpPr>
        <p:spPr bwMode="gray">
          <a:xfrm>
            <a:off x="1779530" y="2852737"/>
            <a:ext cx="6961513" cy="478631"/>
          </a:xfrm>
        </p:spPr>
        <p:txBody>
          <a:bodyPr lIns="0" rIns="0"/>
          <a:lstStyle>
            <a:lvl1pPr marL="0" indent="0" algn="r">
              <a:buFontTx/>
              <a:buNone/>
              <a:defRPr sz="2400"/>
            </a:lvl1pPr>
          </a:lstStyle>
          <a:p>
            <a:endParaRPr lang="ja-JP" altLang="en-US" dirty="0"/>
          </a:p>
        </p:txBody>
      </p:sp>
    </p:spTree>
    <p:extLst>
      <p:ext uri="{BB962C8B-B14F-4D97-AF65-F5344CB8AC3E}">
        <p14:creationId xmlns:p14="http://schemas.microsoft.com/office/powerpoint/2010/main" val="47232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rgbClr val="002060"/>
                </a:solidFill>
              </a:defRPr>
            </a:lvl1pPr>
          </a:lstStyle>
          <a:p>
            <a:r>
              <a:rPr lang="ja-JP" altLang="en-US" dirty="0"/>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
            <a:extLst>
              <a:ext uri="{FF2B5EF4-FFF2-40B4-BE49-F238E27FC236}">
                <a16:creationId xmlns:a16="http://schemas.microsoft.com/office/drawing/2014/main" id="{367D363A-AA28-B348-831B-DC7FAB9A78F0}"/>
              </a:ext>
            </a:extLst>
          </p:cNvPr>
          <p:cNvSpPr>
            <a:spLocks noGrp="1" noChangeArrowheads="1"/>
          </p:cNvSpPr>
          <p:nvPr>
            <p:ph type="sldNum" sz="quarter" idx="12"/>
          </p:nvPr>
        </p:nvSpPr>
        <p:spPr/>
        <p:txBody>
          <a:bodyPr/>
          <a:lstStyle>
            <a:lvl1pPr>
              <a:defRPr/>
            </a:lvl1pPr>
          </a:lstStyle>
          <a:p>
            <a:pPr>
              <a:defRPr/>
            </a:pPr>
            <a:fld id="{BE254D2F-7B3D-D74D-A749-AE7E72581E51}" type="slidenum">
              <a:rPr lang="en-US" altLang="ja-JP"/>
              <a:pPr>
                <a:defRPr/>
              </a:pPr>
              <a:t>‹#›</a:t>
            </a:fld>
            <a:endParaRPr lang="en-US" altLang="ja-JP"/>
          </a:p>
        </p:txBody>
      </p:sp>
    </p:spTree>
    <p:extLst>
      <p:ext uri="{BB962C8B-B14F-4D97-AF65-F5344CB8AC3E}">
        <p14:creationId xmlns:p14="http://schemas.microsoft.com/office/powerpoint/2010/main" val="287630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3388" y="819581"/>
            <a:ext cx="2108200" cy="5851525"/>
          </a:xfrm>
        </p:spPr>
        <p:txBody>
          <a:bodyPr vert="eaVert"/>
          <a:lstStyle>
            <a:lvl1pPr>
              <a:defRPr baseline="0">
                <a:solidFill>
                  <a:srgbClr val="002060"/>
                </a:solidFill>
              </a:defRPr>
            </a:lvl1pPr>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819581"/>
            <a:ext cx="6173788"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
            <a:extLst>
              <a:ext uri="{FF2B5EF4-FFF2-40B4-BE49-F238E27FC236}">
                <a16:creationId xmlns:a16="http://schemas.microsoft.com/office/drawing/2014/main" id="{9ADEAD47-80BE-2C42-8DE6-B1212B849E9A}"/>
              </a:ext>
            </a:extLst>
          </p:cNvPr>
          <p:cNvSpPr>
            <a:spLocks noGrp="1" noChangeArrowheads="1"/>
          </p:cNvSpPr>
          <p:nvPr>
            <p:ph type="sldNum" sz="quarter" idx="12"/>
          </p:nvPr>
        </p:nvSpPr>
        <p:spPr/>
        <p:txBody>
          <a:bodyPr/>
          <a:lstStyle>
            <a:lvl1pPr>
              <a:defRPr/>
            </a:lvl1pPr>
          </a:lstStyle>
          <a:p>
            <a:pPr>
              <a:defRPr/>
            </a:pPr>
            <a:fld id="{2C1EFBE1-660E-BE4E-9D35-FB996E73D24F}" type="slidenum">
              <a:rPr lang="en-US" altLang="ja-JP"/>
              <a:pPr>
                <a:defRPr/>
              </a:pPr>
              <a:t>‹#›</a:t>
            </a:fld>
            <a:endParaRPr lang="en-US" altLang="ja-JP"/>
          </a:p>
        </p:txBody>
      </p:sp>
    </p:spTree>
    <p:extLst>
      <p:ext uri="{BB962C8B-B14F-4D97-AF65-F5344CB8AC3E}">
        <p14:creationId xmlns:p14="http://schemas.microsoft.com/office/powerpoint/2010/main" val="34357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230313" y="699507"/>
            <a:ext cx="7708900" cy="633412"/>
          </a:xfrm>
        </p:spPr>
        <p:txBody>
          <a:bodyPr/>
          <a:lstStyle>
            <a:lvl1pPr>
              <a:defRPr baseline="0">
                <a:solidFill>
                  <a:srgbClr val="002060"/>
                </a:solidFill>
              </a:defRPr>
            </a:lvl1pPr>
          </a:lstStyle>
          <a:p>
            <a:r>
              <a:rPr lang="ja-JP" altLang="en-US" dirty="0"/>
              <a:t>マスタ タイトルの書式設定</a:t>
            </a:r>
          </a:p>
        </p:txBody>
      </p:sp>
      <p:sp>
        <p:nvSpPr>
          <p:cNvPr id="3" name="テキスト プレースホルダ 2"/>
          <p:cNvSpPr>
            <a:spLocks noGrp="1"/>
          </p:cNvSpPr>
          <p:nvPr>
            <p:ph type="body" sz="half" idx="1"/>
          </p:nvPr>
        </p:nvSpPr>
        <p:spPr>
          <a:xfrm>
            <a:off x="504825" y="1766307"/>
            <a:ext cx="4038600" cy="47847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766307"/>
            <a:ext cx="4038600" cy="23161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234869"/>
            <a:ext cx="4038600" cy="231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6">
            <a:extLst>
              <a:ext uri="{FF2B5EF4-FFF2-40B4-BE49-F238E27FC236}">
                <a16:creationId xmlns:a16="http://schemas.microsoft.com/office/drawing/2014/main" id="{6F837E71-1C2A-5547-8A14-45C27DC7860E}"/>
              </a:ext>
            </a:extLst>
          </p:cNvPr>
          <p:cNvSpPr>
            <a:spLocks noGrp="1" noChangeArrowheads="1"/>
          </p:cNvSpPr>
          <p:nvPr>
            <p:ph type="sldNum" sz="quarter" idx="12"/>
          </p:nvPr>
        </p:nvSpPr>
        <p:spPr/>
        <p:txBody>
          <a:bodyPr/>
          <a:lstStyle>
            <a:lvl1pPr>
              <a:defRPr/>
            </a:lvl1pPr>
          </a:lstStyle>
          <a:p>
            <a:pPr>
              <a:defRPr/>
            </a:pPr>
            <a:fld id="{52BAAC85-8862-2940-B298-E9A32707B5A1}" type="slidenum">
              <a:rPr lang="en-US" altLang="ja-JP"/>
              <a:pPr>
                <a:defRPr/>
              </a:pPr>
              <a:t>‹#›</a:t>
            </a:fld>
            <a:endParaRPr lang="en-US" altLang="ja-JP"/>
          </a:p>
        </p:txBody>
      </p:sp>
    </p:spTree>
    <p:extLst>
      <p:ext uri="{BB962C8B-B14F-4D97-AF65-F5344CB8AC3E}">
        <p14:creationId xmlns:p14="http://schemas.microsoft.com/office/powerpoint/2010/main" val="201108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64215" y="681035"/>
            <a:ext cx="7708900" cy="633412"/>
          </a:xfrm>
        </p:spPr>
        <p:txBody>
          <a:bodyPr/>
          <a:lstStyle>
            <a:lvl1pPr>
              <a:defRPr baseline="0">
                <a:solidFill>
                  <a:srgbClr val="002060"/>
                </a:solidFill>
              </a:defRPr>
            </a:lvl1pPr>
          </a:lstStyle>
          <a:p>
            <a:r>
              <a:rPr lang="ja-JP" altLang="en-US" dirty="0"/>
              <a:t>マスタ タイトルの書式設定</a:t>
            </a:r>
          </a:p>
        </p:txBody>
      </p:sp>
      <p:sp>
        <p:nvSpPr>
          <p:cNvPr id="3" name="表プレースホルダ 2"/>
          <p:cNvSpPr>
            <a:spLocks noGrp="1"/>
          </p:cNvSpPr>
          <p:nvPr>
            <p:ph type="tbl" idx="1"/>
          </p:nvPr>
        </p:nvSpPr>
        <p:spPr>
          <a:xfrm>
            <a:off x="438727" y="1747835"/>
            <a:ext cx="8229600" cy="4784725"/>
          </a:xfrm>
        </p:spPr>
        <p:txBody>
          <a:bodyPr/>
          <a:lstStyle/>
          <a:p>
            <a:pPr lvl="0"/>
            <a:endParaRPr lang="ja-JP" altLang="en-US" noProof="0"/>
          </a:p>
        </p:txBody>
      </p:sp>
      <p:sp>
        <p:nvSpPr>
          <p:cNvPr id="6" name="Rectangle 6">
            <a:extLst>
              <a:ext uri="{FF2B5EF4-FFF2-40B4-BE49-F238E27FC236}">
                <a16:creationId xmlns:a16="http://schemas.microsoft.com/office/drawing/2014/main" id="{B0A1D30B-88A7-9343-B853-BF4240E641EE}"/>
              </a:ext>
            </a:extLst>
          </p:cNvPr>
          <p:cNvSpPr>
            <a:spLocks noGrp="1" noChangeArrowheads="1"/>
          </p:cNvSpPr>
          <p:nvPr>
            <p:ph type="sldNum" sz="quarter" idx="12"/>
          </p:nvPr>
        </p:nvSpPr>
        <p:spPr/>
        <p:txBody>
          <a:bodyPr/>
          <a:lstStyle>
            <a:lvl1pPr>
              <a:defRPr/>
            </a:lvl1pPr>
          </a:lstStyle>
          <a:p>
            <a:pPr>
              <a:defRPr/>
            </a:pPr>
            <a:fld id="{EAF95083-9D59-8E47-8C73-45237F7DD3F9}" type="slidenum">
              <a:rPr lang="en-US" altLang="ja-JP"/>
              <a:pPr>
                <a:defRPr/>
              </a:pPr>
              <a:t>‹#›</a:t>
            </a:fld>
            <a:endParaRPr lang="en-US" altLang="ja-JP"/>
          </a:p>
        </p:txBody>
      </p:sp>
    </p:spTree>
    <p:extLst>
      <p:ext uri="{BB962C8B-B14F-4D97-AF65-F5344CB8AC3E}">
        <p14:creationId xmlns:p14="http://schemas.microsoft.com/office/powerpoint/2010/main" val="84734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正方形/長方形 33">
            <a:extLst>
              <a:ext uri="{FF2B5EF4-FFF2-40B4-BE49-F238E27FC236}">
                <a16:creationId xmlns:a16="http://schemas.microsoft.com/office/drawing/2014/main" id="{8311FA0F-A46D-BD41-B21B-E7CA735BE873}"/>
              </a:ext>
            </a:extLst>
          </p:cNvPr>
          <p:cNvSpPr>
            <a:spLocks noChangeArrowheads="1"/>
          </p:cNvSpPr>
          <p:nvPr userDrawn="1"/>
        </p:nvSpPr>
        <p:spPr bwMode="auto">
          <a:xfrm>
            <a:off x="0" y="6597650"/>
            <a:ext cx="9144000" cy="260350"/>
          </a:xfrm>
          <a:prstGeom prst="rect">
            <a:avLst/>
          </a:prstGeom>
          <a:solidFill>
            <a:schemeClr val="accent6">
              <a:lumMod val="20000"/>
              <a:lumOff val="80000"/>
            </a:schemeClr>
          </a:solidFill>
          <a:ln>
            <a:noFill/>
          </a:ln>
        </p:spPr>
        <p:txBody>
          <a:bodyPr/>
          <a:lstStyle>
            <a:lvl1pPr>
              <a:defRPr kumimoji="1" b="1">
                <a:solidFill>
                  <a:schemeClr val="tx1"/>
                </a:solidFill>
                <a:latin typeface="Arial" panose="020B0604020202020204" pitchFamily="34" charset="0"/>
                <a:ea typeface="ＭＳ Ｐゴシック" panose="020B0600070205080204" pitchFamily="34" charset="-128"/>
              </a:defRPr>
            </a:lvl1pPr>
            <a:lvl2pPr marL="742950" indent="-285750">
              <a:defRPr kumimoji="1" b="1">
                <a:solidFill>
                  <a:schemeClr val="tx1"/>
                </a:solidFill>
                <a:latin typeface="Arial" panose="020B0604020202020204" pitchFamily="34" charset="0"/>
                <a:ea typeface="ＭＳ Ｐゴシック" panose="020B0600070205080204" pitchFamily="34" charset="-128"/>
              </a:defRPr>
            </a:lvl2pPr>
            <a:lvl3pPr marL="1143000" indent="-228600">
              <a:defRPr kumimoji="1" b="1">
                <a:solidFill>
                  <a:schemeClr val="tx1"/>
                </a:solidFill>
                <a:latin typeface="Arial" panose="020B0604020202020204" pitchFamily="34" charset="0"/>
                <a:ea typeface="ＭＳ Ｐゴシック" panose="020B0600070205080204" pitchFamily="34" charset="-128"/>
              </a:defRPr>
            </a:lvl3pPr>
            <a:lvl4pPr marL="1600200" indent="-228600">
              <a:defRPr kumimoji="1" b="1">
                <a:solidFill>
                  <a:schemeClr val="tx1"/>
                </a:solidFill>
                <a:latin typeface="Arial" panose="020B0604020202020204" pitchFamily="34" charset="0"/>
                <a:ea typeface="ＭＳ Ｐゴシック" panose="020B0600070205080204" pitchFamily="34" charset="-128"/>
              </a:defRPr>
            </a:lvl4pPr>
            <a:lvl5pPr marL="2057400" indent="-228600">
              <a:defRPr kumimoji="1"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9pPr>
          </a:lstStyle>
          <a:p>
            <a:pPr>
              <a:defRPr/>
            </a:pPr>
            <a:endParaRPr lang="ja-JP" altLang="en-US"/>
          </a:p>
        </p:txBody>
      </p:sp>
      <p:sp>
        <p:nvSpPr>
          <p:cNvPr id="2" name="タイトル 1"/>
          <p:cNvSpPr>
            <a:spLocks noGrp="1"/>
          </p:cNvSpPr>
          <p:nvPr>
            <p:ph type="title"/>
          </p:nvPr>
        </p:nvSpPr>
        <p:spPr>
          <a:xfrm>
            <a:off x="457200" y="1348194"/>
            <a:ext cx="8229600" cy="45719"/>
          </a:xfrm>
          <a:solidFill>
            <a:srgbClr val="002060"/>
          </a:solidFill>
          <a:ln>
            <a:noFill/>
          </a:ln>
        </p:spPr>
        <p:txBody>
          <a:bodyPr lIns="36000" tIns="36000" rIns="36000" bIns="108000" anchor="b"/>
          <a:lstStyle>
            <a:lvl1pPr>
              <a:defRPr sz="2800" baseline="0">
                <a:solidFill>
                  <a:schemeClr val="accent6">
                    <a:lumMod val="50000"/>
                  </a:schemeClr>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1891496"/>
            <a:ext cx="8229600" cy="4671435"/>
          </a:xfrm>
        </p:spPr>
        <p:txBody>
          <a:bodyPr/>
          <a:lstStyle>
            <a:lvl1pPr marL="268288" indent="-268288">
              <a:spcBef>
                <a:spcPts val="480"/>
              </a:spcBef>
              <a:spcAft>
                <a:spcPts val="200"/>
              </a:spcAft>
              <a:buClr>
                <a:schemeClr val="accent6"/>
              </a:buClr>
              <a:buSzPct val="120000"/>
              <a:buFont typeface="Apple SD Gothic Neo Regular" panose="02000300000000000000" pitchFamily="2" charset="-127"/>
              <a:buChar char="◼"/>
              <a:tabLst/>
              <a:defRPr sz="2800" b="1"/>
            </a:lvl1pPr>
            <a:lvl2pPr marL="538163" indent="-269875">
              <a:buClr>
                <a:schemeClr val="accent6"/>
              </a:buClr>
              <a:buSzPct val="80000"/>
              <a:buFont typeface="Wingdings" pitchFamily="2" charset="2"/>
              <a:buChar char="u"/>
              <a:tabLst/>
              <a:defRPr sz="2400"/>
            </a:lvl2pPr>
            <a:lvl3pPr marL="850900" indent="-182563">
              <a:buClr>
                <a:schemeClr val="accent6"/>
              </a:buClr>
              <a:buSzPct val="90000"/>
              <a:buFont typeface="Wingdings" pitchFamily="2" charset="2"/>
              <a:buChar char="l"/>
              <a:tabLst/>
              <a:defRPr sz="2000"/>
            </a:lvl3pPr>
            <a:lvl4pPr marL="1208088" indent="-184150">
              <a:buClr>
                <a:schemeClr val="accent6"/>
              </a:buClr>
              <a:buSzPct val="70000"/>
              <a:buFont typeface="Wingdings" pitchFamily="2" charset="2"/>
              <a:buChar char="u"/>
              <a:tabLst/>
              <a:defRPr sz="1600"/>
            </a:lvl4pPr>
            <a:lvl5pPr marL="1470025" indent="-130175">
              <a:buClr>
                <a:schemeClr val="accent6"/>
              </a:buClr>
              <a:buFont typeface="Arial" panose="020B0604020202020204" pitchFamily="34" charset="0"/>
              <a:buChar char="•"/>
              <a:tabLst/>
              <a:defRPr sz="1600"/>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Rectangle 6">
            <a:extLst>
              <a:ext uri="{FF2B5EF4-FFF2-40B4-BE49-F238E27FC236}">
                <a16:creationId xmlns:a16="http://schemas.microsoft.com/office/drawing/2014/main" id="{B1384F6A-FBCF-8E4F-AAC7-7EABD2E60F9B}"/>
              </a:ext>
            </a:extLst>
          </p:cNvPr>
          <p:cNvSpPr>
            <a:spLocks noGrp="1" noChangeArrowheads="1"/>
          </p:cNvSpPr>
          <p:nvPr>
            <p:ph type="sldNum" sz="quarter" idx="11"/>
          </p:nvPr>
        </p:nvSpPr>
        <p:spPr/>
        <p:txBody>
          <a:bodyPr/>
          <a:lstStyle>
            <a:lvl1pPr>
              <a:defRPr/>
            </a:lvl1pPr>
          </a:lstStyle>
          <a:p>
            <a:pPr>
              <a:defRPr/>
            </a:pPr>
            <a:fld id="{0C5AE1BE-7121-A14E-97C9-67B14D4A6E67}" type="slidenum">
              <a:rPr lang="en-US" altLang="ja-JP"/>
              <a:pPr>
                <a:defRPr/>
              </a:pPr>
              <a:t>‹#›</a:t>
            </a:fld>
            <a:endParaRPr lang="en-US" altLang="ja-JP"/>
          </a:p>
        </p:txBody>
      </p:sp>
    </p:spTree>
    <p:extLst>
      <p:ext uri="{BB962C8B-B14F-4D97-AF65-F5344CB8AC3E}">
        <p14:creationId xmlns:p14="http://schemas.microsoft.com/office/powerpoint/2010/main" val="29587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66895" y="2642754"/>
            <a:ext cx="7772400" cy="1362075"/>
          </a:xfrm>
        </p:spPr>
        <p:txBody>
          <a:bodyPr anchor="t"/>
          <a:lstStyle>
            <a:lvl1pPr algn="l">
              <a:defRPr sz="4000" b="1" cap="all" baseline="0">
                <a:solidFill>
                  <a:srgbClr val="00206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666895" y="460620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45DAAE86-35AB-9240-B54D-799F9E59F788}"/>
              </a:ext>
            </a:extLst>
          </p:cNvPr>
          <p:cNvSpPr>
            <a:spLocks noGrp="1" noChangeArrowheads="1"/>
          </p:cNvSpPr>
          <p:nvPr>
            <p:ph type="sldNum" sz="quarter" idx="11"/>
          </p:nvPr>
        </p:nvSpPr>
        <p:spPr/>
        <p:txBody>
          <a:bodyPr/>
          <a:lstStyle>
            <a:lvl1pPr>
              <a:defRPr/>
            </a:lvl1pPr>
          </a:lstStyle>
          <a:p>
            <a:pPr>
              <a:defRPr/>
            </a:pPr>
            <a:fld id="{DCCF23B6-0D14-FB44-8A94-6E49F724D572}" type="slidenum">
              <a:rPr lang="en-US" altLang="ja-JP"/>
              <a:pPr>
                <a:defRPr/>
              </a:pPr>
              <a:t>‹#›</a:t>
            </a:fld>
            <a:endParaRPr lang="en-US" altLang="ja-JP"/>
          </a:p>
        </p:txBody>
      </p:sp>
    </p:spTree>
    <p:extLst>
      <p:ext uri="{BB962C8B-B14F-4D97-AF65-F5344CB8AC3E}">
        <p14:creationId xmlns:p14="http://schemas.microsoft.com/office/powerpoint/2010/main" val="35969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3997"/>
            <a:ext cx="8229600" cy="633413"/>
          </a:xfrm>
        </p:spPr>
        <p:txBody>
          <a:bodyPr/>
          <a:lstStyle>
            <a:lvl1pPr>
              <a:defRPr baseline="0">
                <a:solidFill>
                  <a:srgbClr val="00206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27761"/>
            <a:ext cx="4038600" cy="4784725"/>
          </a:xfrm>
        </p:spPr>
        <p:txBody>
          <a:bodyPr/>
          <a:lstStyle>
            <a:lvl1pPr>
              <a:defRPr sz="2800" baseline="0"/>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627761"/>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580A6B54-43F6-7B44-8C67-3BC0058CEEE5}"/>
              </a:ext>
            </a:extLst>
          </p:cNvPr>
          <p:cNvSpPr>
            <a:spLocks noGrp="1" noChangeArrowheads="1"/>
          </p:cNvSpPr>
          <p:nvPr>
            <p:ph type="sldNum" sz="quarter" idx="12"/>
          </p:nvPr>
        </p:nvSpPr>
        <p:spPr/>
        <p:txBody>
          <a:bodyPr/>
          <a:lstStyle>
            <a:lvl1pPr>
              <a:defRPr/>
            </a:lvl1pPr>
          </a:lstStyle>
          <a:p>
            <a:pPr>
              <a:defRPr/>
            </a:pPr>
            <a:fld id="{F7F43AEE-4115-B044-B5FF-643EF2F8605D}" type="slidenum">
              <a:rPr lang="en-US" altLang="ja-JP"/>
              <a:pPr>
                <a:defRPr/>
              </a:pPr>
              <a:t>‹#›</a:t>
            </a:fld>
            <a:endParaRPr lang="en-US" altLang="ja-JP"/>
          </a:p>
        </p:txBody>
      </p:sp>
    </p:spTree>
    <p:extLst>
      <p:ext uri="{BB962C8B-B14F-4D97-AF65-F5344CB8AC3E}">
        <p14:creationId xmlns:p14="http://schemas.microsoft.com/office/powerpoint/2010/main" val="43475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62563"/>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9230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6736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 4"/>
          <p:cNvSpPr>
            <a:spLocks noGrp="1"/>
          </p:cNvSpPr>
          <p:nvPr>
            <p:ph type="body" sz="quarter" idx="3"/>
          </p:nvPr>
        </p:nvSpPr>
        <p:spPr>
          <a:xfrm>
            <a:off x="4645025" y="19230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6736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Rectangle 6">
            <a:extLst>
              <a:ext uri="{FF2B5EF4-FFF2-40B4-BE49-F238E27FC236}">
                <a16:creationId xmlns:a16="http://schemas.microsoft.com/office/drawing/2014/main" id="{92B8E251-DF8E-4142-BBF8-2D5570C7DAC8}"/>
              </a:ext>
            </a:extLst>
          </p:cNvPr>
          <p:cNvSpPr>
            <a:spLocks noGrp="1" noChangeArrowheads="1"/>
          </p:cNvSpPr>
          <p:nvPr>
            <p:ph type="sldNum" sz="quarter" idx="12"/>
          </p:nvPr>
        </p:nvSpPr>
        <p:spPr/>
        <p:txBody>
          <a:bodyPr/>
          <a:lstStyle>
            <a:lvl1pPr>
              <a:defRPr/>
            </a:lvl1pPr>
          </a:lstStyle>
          <a:p>
            <a:pPr>
              <a:defRPr/>
            </a:pPr>
            <a:fld id="{51FBA379-A504-6949-9762-C2D64AA2CB41}" type="slidenum">
              <a:rPr lang="en-US" altLang="ja-JP"/>
              <a:pPr>
                <a:defRPr/>
              </a:pPr>
              <a:t>‹#›</a:t>
            </a:fld>
            <a:endParaRPr lang="en-US" altLang="ja-JP"/>
          </a:p>
        </p:txBody>
      </p:sp>
    </p:spTree>
    <p:extLst>
      <p:ext uri="{BB962C8B-B14F-4D97-AF65-F5344CB8AC3E}">
        <p14:creationId xmlns:p14="http://schemas.microsoft.com/office/powerpoint/2010/main" val="379772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rgbClr val="002060"/>
                </a:solidFill>
              </a:defRPr>
            </a:lvl1pPr>
          </a:lstStyle>
          <a:p>
            <a:r>
              <a:rPr lang="ja-JP" altLang="en-US" dirty="0"/>
              <a:t>マスタ タイトルの書式設定</a:t>
            </a:r>
          </a:p>
        </p:txBody>
      </p:sp>
      <p:sp>
        <p:nvSpPr>
          <p:cNvPr id="5" name="Rectangle 6">
            <a:extLst>
              <a:ext uri="{FF2B5EF4-FFF2-40B4-BE49-F238E27FC236}">
                <a16:creationId xmlns:a16="http://schemas.microsoft.com/office/drawing/2014/main" id="{6C3890A6-FBDE-9E46-AAD5-C78BB682022B}"/>
              </a:ext>
            </a:extLst>
          </p:cNvPr>
          <p:cNvSpPr>
            <a:spLocks noGrp="1" noChangeArrowheads="1"/>
          </p:cNvSpPr>
          <p:nvPr>
            <p:ph type="sldNum" sz="quarter" idx="12"/>
          </p:nvPr>
        </p:nvSpPr>
        <p:spPr/>
        <p:txBody>
          <a:bodyPr/>
          <a:lstStyle>
            <a:lvl1pPr>
              <a:defRPr/>
            </a:lvl1pPr>
          </a:lstStyle>
          <a:p>
            <a:pPr>
              <a:defRPr/>
            </a:pPr>
            <a:fld id="{E6D37B87-35CF-C841-AD4E-862FAAF218F0}" type="slidenum">
              <a:rPr lang="en-US" altLang="ja-JP"/>
              <a:pPr>
                <a:defRPr/>
              </a:pPr>
              <a:t>‹#›</a:t>
            </a:fld>
            <a:endParaRPr lang="en-US" altLang="ja-JP"/>
          </a:p>
        </p:txBody>
      </p:sp>
    </p:spTree>
    <p:extLst>
      <p:ext uri="{BB962C8B-B14F-4D97-AF65-F5344CB8AC3E}">
        <p14:creationId xmlns:p14="http://schemas.microsoft.com/office/powerpoint/2010/main" val="3419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D227642-E37C-B84A-9807-6C2B926F38C1}"/>
              </a:ext>
            </a:extLst>
          </p:cNvPr>
          <p:cNvSpPr>
            <a:spLocks noGrp="1" noChangeArrowheads="1"/>
          </p:cNvSpPr>
          <p:nvPr>
            <p:ph type="sldNum" sz="quarter" idx="12"/>
          </p:nvPr>
        </p:nvSpPr>
        <p:spPr/>
        <p:txBody>
          <a:bodyPr/>
          <a:lstStyle>
            <a:lvl1pPr>
              <a:defRPr/>
            </a:lvl1pPr>
          </a:lstStyle>
          <a:p>
            <a:pPr>
              <a:defRPr/>
            </a:pPr>
            <a:fld id="{A288AC2E-E6E4-BF4D-B84D-F0BE7D687E94}" type="slidenum">
              <a:rPr lang="en-US" altLang="ja-JP"/>
              <a:pPr>
                <a:defRPr/>
              </a:pPr>
              <a:t>‹#›</a:t>
            </a:fld>
            <a:endParaRPr lang="en-US" altLang="ja-JP"/>
          </a:p>
        </p:txBody>
      </p:sp>
    </p:spTree>
    <p:extLst>
      <p:ext uri="{BB962C8B-B14F-4D97-AF65-F5344CB8AC3E}">
        <p14:creationId xmlns:p14="http://schemas.microsoft.com/office/powerpoint/2010/main" val="756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472"/>
            <a:ext cx="3008313" cy="1162050"/>
          </a:xfrm>
        </p:spPr>
        <p:txBody>
          <a:bodyPr anchor="b"/>
          <a:lstStyle>
            <a:lvl1pPr algn="l">
              <a:defRPr sz="2000" b="1" baseline="0">
                <a:solidFill>
                  <a:srgbClr val="00206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3575050" y="8364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0" y="199852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 テキストの書式設定</a:t>
            </a:r>
          </a:p>
        </p:txBody>
      </p:sp>
      <p:sp>
        <p:nvSpPr>
          <p:cNvPr id="7" name="Rectangle 6">
            <a:extLst>
              <a:ext uri="{FF2B5EF4-FFF2-40B4-BE49-F238E27FC236}">
                <a16:creationId xmlns:a16="http://schemas.microsoft.com/office/drawing/2014/main" id="{165B8D3C-CB36-3A43-8505-FBF1396BDFE3}"/>
              </a:ext>
            </a:extLst>
          </p:cNvPr>
          <p:cNvSpPr>
            <a:spLocks noGrp="1" noChangeArrowheads="1"/>
          </p:cNvSpPr>
          <p:nvPr>
            <p:ph type="sldNum" sz="quarter" idx="12"/>
          </p:nvPr>
        </p:nvSpPr>
        <p:spPr/>
        <p:txBody>
          <a:bodyPr/>
          <a:lstStyle>
            <a:lvl1pPr>
              <a:defRPr/>
            </a:lvl1pPr>
          </a:lstStyle>
          <a:p>
            <a:pPr>
              <a:defRPr/>
            </a:pPr>
            <a:fld id="{FBD4D93D-2B36-6A48-B424-B04FA1809B11}" type="slidenum">
              <a:rPr lang="en-US" altLang="ja-JP"/>
              <a:pPr>
                <a:defRPr/>
              </a:pPr>
              <a:t>‹#›</a:t>
            </a:fld>
            <a:endParaRPr lang="en-US" altLang="ja-JP"/>
          </a:p>
        </p:txBody>
      </p:sp>
    </p:spTree>
    <p:extLst>
      <p:ext uri="{BB962C8B-B14F-4D97-AF65-F5344CB8AC3E}">
        <p14:creationId xmlns:p14="http://schemas.microsoft.com/office/powerpoint/2010/main" val="280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baseline="0">
                <a:solidFill>
                  <a:srgbClr val="002060"/>
                </a:solidFill>
              </a:defRPr>
            </a:lvl1pPr>
          </a:lstStyle>
          <a:p>
            <a:r>
              <a:rPr lang="ja-JP" altLang="en-US" dirty="0"/>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7" name="Rectangle 6">
            <a:extLst>
              <a:ext uri="{FF2B5EF4-FFF2-40B4-BE49-F238E27FC236}">
                <a16:creationId xmlns:a16="http://schemas.microsoft.com/office/drawing/2014/main" id="{10571C99-5E81-914D-976D-B9523F7861D5}"/>
              </a:ext>
            </a:extLst>
          </p:cNvPr>
          <p:cNvSpPr>
            <a:spLocks noGrp="1" noChangeArrowheads="1"/>
          </p:cNvSpPr>
          <p:nvPr>
            <p:ph type="sldNum" sz="quarter" idx="12"/>
          </p:nvPr>
        </p:nvSpPr>
        <p:spPr/>
        <p:txBody>
          <a:bodyPr/>
          <a:lstStyle>
            <a:lvl1pPr>
              <a:defRPr/>
            </a:lvl1pPr>
          </a:lstStyle>
          <a:p>
            <a:pPr>
              <a:defRPr/>
            </a:pPr>
            <a:fld id="{5CB2B415-6091-F84E-8FFB-8F56CAC77CBA}" type="slidenum">
              <a:rPr lang="en-US" altLang="ja-JP"/>
              <a:pPr>
                <a:defRPr/>
              </a:pPr>
              <a:t>‹#›</a:t>
            </a:fld>
            <a:endParaRPr lang="en-US" altLang="ja-JP"/>
          </a:p>
        </p:txBody>
      </p:sp>
    </p:spTree>
    <p:extLst>
      <p:ext uri="{BB962C8B-B14F-4D97-AF65-F5344CB8AC3E}">
        <p14:creationId xmlns:p14="http://schemas.microsoft.com/office/powerpoint/2010/main" val="418980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正方形/長方形 32">
            <a:extLst>
              <a:ext uri="{FF2B5EF4-FFF2-40B4-BE49-F238E27FC236}">
                <a16:creationId xmlns:a16="http://schemas.microsoft.com/office/drawing/2014/main" id="{9865A468-74DA-5942-B691-8122083C8F1C}"/>
              </a:ext>
            </a:extLst>
          </p:cNvPr>
          <p:cNvSpPr>
            <a:spLocks noChangeArrowheads="1"/>
          </p:cNvSpPr>
          <p:nvPr userDrawn="1"/>
        </p:nvSpPr>
        <p:spPr bwMode="auto">
          <a:xfrm>
            <a:off x="0" y="9525"/>
            <a:ext cx="9144000" cy="476250"/>
          </a:xfrm>
          <a:prstGeom prst="rect">
            <a:avLst/>
          </a:prstGeom>
          <a:solidFill>
            <a:srgbClr val="002060"/>
          </a:solidFill>
          <a:ln>
            <a:solidFill>
              <a:srgbClr val="002060"/>
            </a:solidFill>
          </a:ln>
        </p:spPr>
        <p:txBody>
          <a:bodyPr/>
          <a:lstStyle>
            <a:lvl1pPr>
              <a:defRPr kumimoji="1" b="1">
                <a:solidFill>
                  <a:schemeClr val="tx1"/>
                </a:solidFill>
                <a:latin typeface="Arial" panose="020B0604020202020204" pitchFamily="34" charset="0"/>
                <a:ea typeface="ＭＳ Ｐゴシック" panose="020B0600070205080204" pitchFamily="34" charset="-128"/>
              </a:defRPr>
            </a:lvl1pPr>
            <a:lvl2pPr marL="742950" indent="-285750">
              <a:defRPr kumimoji="1" b="1">
                <a:solidFill>
                  <a:schemeClr val="tx1"/>
                </a:solidFill>
                <a:latin typeface="Arial" panose="020B0604020202020204" pitchFamily="34" charset="0"/>
                <a:ea typeface="ＭＳ Ｐゴシック" panose="020B0600070205080204" pitchFamily="34" charset="-128"/>
              </a:defRPr>
            </a:lvl2pPr>
            <a:lvl3pPr marL="1143000" indent="-228600">
              <a:defRPr kumimoji="1" b="1">
                <a:solidFill>
                  <a:schemeClr val="tx1"/>
                </a:solidFill>
                <a:latin typeface="Arial" panose="020B0604020202020204" pitchFamily="34" charset="0"/>
                <a:ea typeface="ＭＳ Ｐゴシック" panose="020B0600070205080204" pitchFamily="34" charset="-128"/>
              </a:defRPr>
            </a:lvl3pPr>
            <a:lvl4pPr marL="1600200" indent="-228600">
              <a:defRPr kumimoji="1" b="1">
                <a:solidFill>
                  <a:schemeClr val="tx1"/>
                </a:solidFill>
                <a:latin typeface="Arial" panose="020B0604020202020204" pitchFamily="34" charset="0"/>
                <a:ea typeface="ＭＳ Ｐゴシック" panose="020B0600070205080204" pitchFamily="34" charset="-128"/>
              </a:defRPr>
            </a:lvl4pPr>
            <a:lvl5pPr marL="2057400" indent="-228600">
              <a:defRPr kumimoji="1"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34" charset="-128"/>
              </a:defRPr>
            </a:lvl9pPr>
          </a:lstStyle>
          <a:p>
            <a:pPr>
              <a:defRPr/>
            </a:pPr>
            <a:endParaRPr lang="ja-JP" altLang="en-US"/>
          </a:p>
        </p:txBody>
      </p:sp>
      <p:sp>
        <p:nvSpPr>
          <p:cNvPr id="1027" name="Rectangle 2">
            <a:extLst>
              <a:ext uri="{FF2B5EF4-FFF2-40B4-BE49-F238E27FC236}">
                <a16:creationId xmlns:a16="http://schemas.microsoft.com/office/drawing/2014/main" id="{125D1AA7-75A4-164A-A31F-3E149D0DC2C7}"/>
              </a:ext>
            </a:extLst>
          </p:cNvPr>
          <p:cNvSpPr>
            <a:spLocks noGrp="1" noChangeArrowheads="1"/>
          </p:cNvSpPr>
          <p:nvPr>
            <p:ph type="title"/>
          </p:nvPr>
        </p:nvSpPr>
        <p:spPr bwMode="auto">
          <a:xfrm>
            <a:off x="457200" y="678581"/>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8" name="Rectangle 3">
            <a:extLst>
              <a:ext uri="{FF2B5EF4-FFF2-40B4-BE49-F238E27FC236}">
                <a16:creationId xmlns:a16="http://schemas.microsoft.com/office/drawing/2014/main" id="{C5FE8FB1-6D13-F84C-A293-3684CE9B7C0A}"/>
              </a:ext>
            </a:extLst>
          </p:cNvPr>
          <p:cNvSpPr>
            <a:spLocks noGrp="1" noChangeArrowheads="1"/>
          </p:cNvSpPr>
          <p:nvPr>
            <p:ph type="body" idx="1"/>
          </p:nvPr>
        </p:nvSpPr>
        <p:spPr bwMode="auto">
          <a:xfrm>
            <a:off x="457200" y="1470744"/>
            <a:ext cx="82296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6326" name="Rectangle 6">
            <a:extLst>
              <a:ext uri="{FF2B5EF4-FFF2-40B4-BE49-F238E27FC236}">
                <a16:creationId xmlns:a16="http://schemas.microsoft.com/office/drawing/2014/main" id="{41D2F3A6-2CCE-A941-9BBB-D39EA08F413C}"/>
              </a:ext>
            </a:extLst>
          </p:cNvPr>
          <p:cNvSpPr>
            <a:spLocks noGrp="1" noChangeArrowheads="1"/>
          </p:cNvSpPr>
          <p:nvPr>
            <p:ph type="sldNum" sz="quarter" idx="4"/>
          </p:nvPr>
        </p:nvSpPr>
        <p:spPr bwMode="auto">
          <a:xfrm>
            <a:off x="6805613" y="117475"/>
            <a:ext cx="21336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2400" b="1" i="0">
                <a:solidFill>
                  <a:schemeClr val="bg1"/>
                </a:solidFill>
                <a:latin typeface="Segoe UI" panose="020B0502040204020203" pitchFamily="34" charset="0"/>
                <a:ea typeface="ＭＳ Ｐゴシック" panose="020B0600070205080204" pitchFamily="50" charset="-128"/>
                <a:cs typeface="Segoe UI" panose="020B0502040204020203" pitchFamily="34" charset="0"/>
              </a:defRPr>
            </a:lvl1pPr>
          </a:lstStyle>
          <a:p>
            <a:pPr>
              <a:defRPr/>
            </a:pPr>
            <a:fld id="{44CE16EF-298B-5A4D-96F2-03AB086DDB74}"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 id="2147485096" r:id="rId12"/>
    <p:sldLayoutId id="21474850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kumimoji="1" sz="2400" b="1" baseline="0">
          <a:solidFill>
            <a:srgbClr val="002060"/>
          </a:solidFill>
          <a:latin typeface="+mj-lt"/>
          <a:ea typeface="+mj-ea"/>
          <a:cs typeface="メイリオ" panose="020B0604030504040204" pitchFamily="50" charset="-128"/>
        </a:defRPr>
      </a:lvl1pPr>
      <a:lvl2pPr algn="l" rtl="0" eaLnBrk="0" fontAlgn="base" hangingPunct="0">
        <a:spcBef>
          <a:spcPct val="0"/>
        </a:spcBef>
        <a:spcAft>
          <a:spcPct val="0"/>
        </a:spcAft>
        <a:defRPr kumimoji="1" sz="2400" b="1">
          <a:solidFill>
            <a:srgbClr val="751B25"/>
          </a:solidFill>
          <a:latin typeface="Calibri" panose="020F0502020204030204" pitchFamily="34" charset="0"/>
          <a:ea typeface="メイリオ" panose="020B0604030504040204" pitchFamily="50" charset="-128"/>
          <a:cs typeface="メイリオ" panose="020B0604030504040204" pitchFamily="50" charset="-128"/>
        </a:defRPr>
      </a:lvl2pPr>
      <a:lvl3pPr algn="l" rtl="0" eaLnBrk="0" fontAlgn="base" hangingPunct="0">
        <a:spcBef>
          <a:spcPct val="0"/>
        </a:spcBef>
        <a:spcAft>
          <a:spcPct val="0"/>
        </a:spcAft>
        <a:defRPr kumimoji="1" sz="2400" b="1">
          <a:solidFill>
            <a:srgbClr val="751B25"/>
          </a:solidFill>
          <a:latin typeface="Calibri" panose="020F0502020204030204" pitchFamily="34" charset="0"/>
          <a:ea typeface="メイリオ" panose="020B0604030504040204" pitchFamily="50" charset="-128"/>
          <a:cs typeface="メイリオ" panose="020B0604030504040204" pitchFamily="50" charset="-128"/>
        </a:defRPr>
      </a:lvl3pPr>
      <a:lvl4pPr algn="l" rtl="0" eaLnBrk="0" fontAlgn="base" hangingPunct="0">
        <a:spcBef>
          <a:spcPct val="0"/>
        </a:spcBef>
        <a:spcAft>
          <a:spcPct val="0"/>
        </a:spcAft>
        <a:defRPr kumimoji="1" sz="2400" b="1">
          <a:solidFill>
            <a:srgbClr val="751B25"/>
          </a:solidFill>
          <a:latin typeface="Calibri" panose="020F0502020204030204" pitchFamily="34" charset="0"/>
          <a:ea typeface="メイリオ" panose="020B0604030504040204" pitchFamily="50" charset="-128"/>
          <a:cs typeface="メイリオ" panose="020B0604030504040204" pitchFamily="50" charset="-128"/>
        </a:defRPr>
      </a:lvl4pPr>
      <a:lvl5pPr algn="l" rtl="0" eaLnBrk="0" fontAlgn="base" hangingPunct="0">
        <a:spcBef>
          <a:spcPct val="0"/>
        </a:spcBef>
        <a:spcAft>
          <a:spcPct val="0"/>
        </a:spcAft>
        <a:defRPr kumimoji="1" sz="2400" b="1">
          <a:solidFill>
            <a:srgbClr val="751B25"/>
          </a:solidFill>
          <a:latin typeface="Calibri" panose="020F0502020204030204" pitchFamily="34" charset="0"/>
          <a:ea typeface="メイリオ" panose="020B0604030504040204" pitchFamily="50" charset="-128"/>
          <a:cs typeface="メイリオ" panose="020B0604030504040204" pitchFamily="50" charset="-128"/>
        </a:defRPr>
      </a:lvl5pPr>
      <a:lvl6pPr marL="457200" algn="l" rtl="0" fontAlgn="base">
        <a:spcBef>
          <a:spcPct val="0"/>
        </a:spcBef>
        <a:spcAft>
          <a:spcPct val="0"/>
        </a:spcAft>
        <a:defRPr kumimoji="1" sz="2800" b="1">
          <a:solidFill>
            <a:schemeClr val="tx2"/>
          </a:solidFill>
          <a:latin typeface="Arial" charset="0"/>
          <a:ea typeface="ＭＳ Ｐゴシック" pitchFamily="50" charset="-128"/>
        </a:defRPr>
      </a:lvl6pPr>
      <a:lvl7pPr marL="914400" algn="l" rtl="0" fontAlgn="base">
        <a:spcBef>
          <a:spcPct val="0"/>
        </a:spcBef>
        <a:spcAft>
          <a:spcPct val="0"/>
        </a:spcAft>
        <a:defRPr kumimoji="1" sz="2800" b="1">
          <a:solidFill>
            <a:schemeClr val="tx2"/>
          </a:solidFill>
          <a:latin typeface="Arial" charset="0"/>
          <a:ea typeface="ＭＳ Ｐゴシック" pitchFamily="50" charset="-128"/>
        </a:defRPr>
      </a:lvl7pPr>
      <a:lvl8pPr marL="1371600" algn="l" rtl="0" fontAlgn="base">
        <a:spcBef>
          <a:spcPct val="0"/>
        </a:spcBef>
        <a:spcAft>
          <a:spcPct val="0"/>
        </a:spcAft>
        <a:defRPr kumimoji="1" sz="2800" b="1">
          <a:solidFill>
            <a:schemeClr val="tx2"/>
          </a:solidFill>
          <a:latin typeface="Arial" charset="0"/>
          <a:ea typeface="ＭＳ Ｐゴシック" pitchFamily="50" charset="-128"/>
        </a:defRPr>
      </a:lvl8pPr>
      <a:lvl9pPr marL="1828800" algn="l" rtl="0" fontAlgn="base">
        <a:spcBef>
          <a:spcPct val="0"/>
        </a:spcBef>
        <a:spcAft>
          <a:spcPct val="0"/>
        </a:spcAft>
        <a:defRPr kumimoji="1" sz="28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a:solidFill>
            <a:schemeClr val="tx1"/>
          </a:solidFill>
          <a:latin typeface="+mj-ea"/>
          <a:ea typeface="+mj-ea"/>
          <a:cs typeface="メイリオ" panose="020B0604030504040204" pitchFamily="50" charset="-128"/>
        </a:defRPr>
      </a:lvl1pPr>
      <a:lvl2pPr marL="742950" indent="-285750" algn="l" rtl="0" eaLnBrk="0" fontAlgn="base" hangingPunct="0">
        <a:spcBef>
          <a:spcPct val="20000"/>
        </a:spcBef>
        <a:spcAft>
          <a:spcPct val="0"/>
        </a:spcAft>
        <a:buChar char="–"/>
        <a:defRPr kumimoji="1">
          <a:solidFill>
            <a:schemeClr val="tx1"/>
          </a:solidFill>
          <a:latin typeface="+mj-ea"/>
          <a:ea typeface="+mj-ea"/>
          <a:cs typeface="メイリオ" panose="020B0604030504040204" pitchFamily="50" charset="-128"/>
        </a:defRPr>
      </a:lvl2pPr>
      <a:lvl3pPr marL="1143000" indent="-228600" algn="l" rtl="0" eaLnBrk="0" fontAlgn="base" hangingPunct="0">
        <a:spcBef>
          <a:spcPct val="20000"/>
        </a:spcBef>
        <a:spcAft>
          <a:spcPct val="0"/>
        </a:spcAft>
        <a:buChar char="•"/>
        <a:defRPr kumimoji="1">
          <a:solidFill>
            <a:schemeClr val="tx1"/>
          </a:solidFill>
          <a:latin typeface="+mj-ea"/>
          <a:ea typeface="+mj-ea"/>
          <a:cs typeface="メイリオ" panose="020B0604030504040204" pitchFamily="50" charset="-128"/>
        </a:defRPr>
      </a:lvl3pPr>
      <a:lvl4pPr marL="1600200" indent="-228600" algn="l" rtl="0" eaLnBrk="0" fontAlgn="base" hangingPunct="0">
        <a:spcBef>
          <a:spcPct val="20000"/>
        </a:spcBef>
        <a:spcAft>
          <a:spcPct val="0"/>
        </a:spcAft>
        <a:buChar char="–"/>
        <a:defRPr kumimoji="1">
          <a:solidFill>
            <a:schemeClr val="tx1"/>
          </a:solidFill>
          <a:latin typeface="+mj-ea"/>
          <a:ea typeface="+mj-ea"/>
          <a:cs typeface="メイリオ" panose="020B0604030504040204" pitchFamily="50" charset="-128"/>
        </a:defRPr>
      </a:lvl4pPr>
      <a:lvl5pPr marL="2057400" indent="-228600" algn="l" rtl="0" eaLnBrk="0" fontAlgn="base" hangingPunct="0">
        <a:spcBef>
          <a:spcPct val="20000"/>
        </a:spcBef>
        <a:spcAft>
          <a:spcPct val="0"/>
        </a:spcAft>
        <a:buChar char="»"/>
        <a:defRPr kumimoji="1">
          <a:solidFill>
            <a:schemeClr val="tx1"/>
          </a:solidFill>
          <a:latin typeface="+mj-ea"/>
          <a:ea typeface="+mj-ea"/>
          <a:cs typeface="メイリオ"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25.jpe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ペットツーリズム論　第２回</a:t>
            </a:r>
            <a:endParaRPr kumimoji="1" lang="ja-JP" altLang="en-US" dirty="0"/>
          </a:p>
        </p:txBody>
      </p:sp>
      <p:sp>
        <p:nvSpPr>
          <p:cNvPr id="3" name="サブタイトル 2"/>
          <p:cNvSpPr>
            <a:spLocks noGrp="1"/>
          </p:cNvSpPr>
          <p:nvPr>
            <p:ph type="subTitle" idx="1"/>
          </p:nvPr>
        </p:nvSpPr>
        <p:spPr>
          <a:xfrm>
            <a:off x="1751819" y="3921245"/>
            <a:ext cx="7207453" cy="1666755"/>
          </a:xfrm>
        </p:spPr>
        <p:txBody>
          <a:bodyPr/>
          <a:lstStyle/>
          <a:p>
            <a:pPr algn="l"/>
            <a:r>
              <a:rPr kumimoji="1" lang="ja-JP" altLang="en-US" dirty="0" smtClean="0"/>
              <a:t>　　　　　　　　　　　　</a:t>
            </a:r>
            <a:endParaRPr kumimoji="1" lang="en-US" altLang="ja-JP" dirty="0" smtClean="0"/>
          </a:p>
          <a:p>
            <a:pPr algn="l"/>
            <a:r>
              <a:rPr lang="ja-JP" altLang="en-US" dirty="0" smtClean="0"/>
              <a:t>　　　　　　　　　　　　 ＜講師＞　</a:t>
            </a:r>
            <a:endParaRPr lang="en-US" altLang="ja-JP" dirty="0" smtClean="0"/>
          </a:p>
          <a:p>
            <a:pPr algn="l"/>
            <a:r>
              <a:rPr lang="ja-JP" altLang="en-US" dirty="0"/>
              <a:t>　</a:t>
            </a:r>
            <a:r>
              <a:rPr lang="ja-JP" altLang="en-US" dirty="0" smtClean="0"/>
              <a:t>　　　　　　　　　　　　　東海林克彦</a:t>
            </a:r>
            <a:endParaRPr lang="en-US" altLang="ja-JP" dirty="0" smtClean="0"/>
          </a:p>
          <a:p>
            <a:pPr algn="l"/>
            <a:r>
              <a:rPr kumimoji="1" lang="ja-JP" altLang="en-US" dirty="0"/>
              <a:t>　</a:t>
            </a:r>
            <a:r>
              <a:rPr kumimoji="1" lang="ja-JP" altLang="en-US" dirty="0" smtClean="0"/>
              <a:t>　　　　　　　　　　　　</a:t>
            </a:r>
            <a:endParaRPr kumimoji="1" lang="ja-JP" altLang="en-US" dirty="0"/>
          </a:p>
        </p:txBody>
      </p:sp>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87770" y="3356517"/>
            <a:ext cx="2287432" cy="24105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正方形/長方形 4"/>
          <p:cNvSpPr/>
          <p:nvPr/>
        </p:nvSpPr>
        <p:spPr>
          <a:xfrm>
            <a:off x="4772290" y="6213069"/>
            <a:ext cx="4371710" cy="369332"/>
          </a:xfrm>
          <a:prstGeom prst="rect">
            <a:avLst/>
          </a:prstGeom>
        </p:spPr>
        <p:txBody>
          <a:bodyPr wrap="none">
            <a:spAutoFit/>
          </a:bodyPr>
          <a:lstStyle/>
          <a:p>
            <a:r>
              <a:rPr lang="ja-JP" altLang="en-US" dirty="0" smtClean="0">
                <a:solidFill>
                  <a:srgbClr val="002060"/>
                </a:solidFill>
              </a:rPr>
              <a:t>資料提供・協力</a:t>
            </a:r>
            <a:r>
              <a:rPr lang="ja-JP" altLang="en-US" dirty="0" smtClean="0">
                <a:solidFill>
                  <a:srgbClr val="002060"/>
                </a:solidFill>
                <a:sym typeface="Wingdings" panose="05000000000000000000" pitchFamily="2" charset="2"/>
              </a:rPr>
              <a:t>：（公社）日本愛玩動物協会</a:t>
            </a:r>
            <a:endParaRPr lang="ja-JP" altLang="en-US" dirty="0">
              <a:solidFill>
                <a:srgbClr val="002060"/>
              </a:solidFill>
            </a:endParaRPr>
          </a:p>
        </p:txBody>
      </p:sp>
    </p:spTree>
    <p:extLst>
      <p:ext uri="{BB962C8B-B14F-4D97-AF65-F5344CB8AC3E}">
        <p14:creationId xmlns:p14="http://schemas.microsoft.com/office/powerpoint/2010/main" val="30125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a:t>
            </a:r>
            <a:r>
              <a:rPr kumimoji="1" lang="ja-JP" altLang="en-US" dirty="0" smtClean="0"/>
              <a:t>　旅行の計画</a:t>
            </a:r>
            <a:endParaRPr kumimoji="1" lang="ja-JP" altLang="en-US" dirty="0"/>
          </a:p>
        </p:txBody>
      </p:sp>
      <p:sp>
        <p:nvSpPr>
          <p:cNvPr id="3" name="コンテンツ プレースホルダー 2"/>
          <p:cNvSpPr>
            <a:spLocks noGrp="1"/>
          </p:cNvSpPr>
          <p:nvPr>
            <p:ph idx="1"/>
          </p:nvPr>
        </p:nvSpPr>
        <p:spPr>
          <a:xfrm>
            <a:off x="1266592" y="3434993"/>
            <a:ext cx="8229600" cy="4671435"/>
          </a:xfrm>
        </p:spPr>
        <p:txBody>
          <a:bodyPr/>
          <a:lstStyle/>
          <a:p>
            <a:r>
              <a:rPr kumimoji="1" lang="ja-JP" altLang="en-US" dirty="0" smtClean="0"/>
              <a:t>季節や場所の選択</a:t>
            </a:r>
            <a:endParaRPr kumimoji="1" lang="en-US" altLang="ja-JP" dirty="0" smtClean="0"/>
          </a:p>
          <a:p>
            <a:r>
              <a:rPr lang="ja-JP" altLang="en-US" dirty="0" smtClean="0"/>
              <a:t>探し方（情報源）</a:t>
            </a:r>
            <a:endParaRPr lang="en-US" altLang="ja-JP" dirty="0" smtClean="0"/>
          </a:p>
          <a:p>
            <a:r>
              <a:rPr lang="ja-JP" altLang="en-US" dirty="0"/>
              <a:t>休憩</a:t>
            </a:r>
            <a:endParaRPr kumimoji="1" lang="en-US" altLang="ja-JP" dirty="0" smtClean="0"/>
          </a:p>
          <a:p>
            <a:r>
              <a:rPr lang="ja-JP" altLang="en-US" dirty="0" smtClean="0"/>
              <a:t>携行品</a:t>
            </a:r>
            <a:endParaRPr lang="en-US" altLang="ja-JP" dirty="0" smtClean="0"/>
          </a:p>
          <a:p>
            <a:r>
              <a:rPr kumimoji="1" lang="ja-JP" altLang="en-US" dirty="0" smtClean="0"/>
              <a:t>宿泊先の下調べと選択</a:t>
            </a:r>
            <a:endParaRPr kumimoji="1" lang="en-US" altLang="ja-JP" dirty="0" smtClean="0"/>
          </a:p>
          <a:p>
            <a:r>
              <a:rPr lang="ja-JP" altLang="en-US" dirty="0"/>
              <a:t>周辺</a:t>
            </a:r>
            <a:r>
              <a:rPr lang="ja-JP" altLang="en-US" dirty="0" smtClean="0"/>
              <a:t>の</a:t>
            </a:r>
            <a:r>
              <a:rPr lang="ja-JP" altLang="en-US" dirty="0"/>
              <a:t>観</a:t>
            </a:r>
            <a:r>
              <a:rPr lang="ja-JP" altLang="en-US" dirty="0" smtClean="0"/>
              <a:t>光</a:t>
            </a:r>
            <a:r>
              <a:rPr lang="ja-JP" altLang="en-US" dirty="0"/>
              <a:t>施設</a:t>
            </a:r>
            <a:endParaRPr kumimoji="1" lang="en-US" altLang="ja-JP" dirty="0" smtClean="0"/>
          </a:p>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10</a:t>
            </a:fld>
            <a:endParaRPr lang="en-US" altLang="ja-JP"/>
          </a:p>
        </p:txBody>
      </p:sp>
      <p:pic>
        <p:nvPicPr>
          <p:cNvPr id="5" name="図 4"/>
          <p:cNvPicPr>
            <a:picLocks noChangeAspect="1"/>
          </p:cNvPicPr>
          <p:nvPr/>
        </p:nvPicPr>
        <p:blipFill>
          <a:blip r:embed="rId3"/>
          <a:stretch>
            <a:fillRect/>
          </a:stretch>
        </p:blipFill>
        <p:spPr>
          <a:xfrm>
            <a:off x="419100" y="1519103"/>
            <a:ext cx="8372475" cy="1790700"/>
          </a:xfrm>
          <a:prstGeom prst="rect">
            <a:avLst/>
          </a:prstGeom>
        </p:spPr>
      </p:pic>
    </p:spTree>
    <p:extLst>
      <p:ext uri="{BB962C8B-B14F-4D97-AF65-F5344CB8AC3E}">
        <p14:creationId xmlns:p14="http://schemas.microsoft.com/office/powerpoint/2010/main" val="269833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季</a:t>
            </a:r>
            <a:r>
              <a:rPr lang="ja-JP" altLang="en-US" dirty="0" smtClean="0"/>
              <a:t>節や場所の選択</a:t>
            </a:r>
            <a:endParaRPr kumimoji="1" lang="ja-JP" altLang="en-US" dirty="0"/>
          </a:p>
        </p:txBody>
      </p:sp>
      <p:sp>
        <p:nvSpPr>
          <p:cNvPr id="3" name="コンテンツ プレースホルダー 2"/>
          <p:cNvSpPr>
            <a:spLocks noGrp="1"/>
          </p:cNvSpPr>
          <p:nvPr>
            <p:ph idx="1"/>
          </p:nvPr>
        </p:nvSpPr>
        <p:spPr>
          <a:xfrm>
            <a:off x="457200" y="2072020"/>
            <a:ext cx="8229600" cy="673424"/>
          </a:xfrm>
        </p:spPr>
        <p:txBody>
          <a:bodyPr/>
          <a:lstStyle/>
          <a:p>
            <a:r>
              <a:rPr kumimoji="1" lang="ja-JP" altLang="en-US" dirty="0" smtClean="0"/>
              <a:t>ペットのストレスになる場所を避ける</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11</a:t>
            </a:fld>
            <a:endParaRPr lang="en-US" altLang="ja-JP"/>
          </a:p>
        </p:txBody>
      </p:sp>
      <p:pic>
        <p:nvPicPr>
          <p:cNvPr id="1026" name="Picture 2" descr="空に打ち上がる花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49" y="3408674"/>
            <a:ext cx="2826368" cy="2826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ジビエ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403" y="3297123"/>
            <a:ext cx="2947291" cy="2947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渋滞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329" y="3094463"/>
            <a:ext cx="3140579" cy="314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6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073" y="1199536"/>
            <a:ext cx="8229600" cy="45719"/>
          </a:xfrm>
        </p:spPr>
        <p:txBody>
          <a:bodyPr/>
          <a:lstStyle/>
          <a:p>
            <a:r>
              <a:rPr lang="ja-JP" altLang="en-US" dirty="0"/>
              <a:t>探し</a:t>
            </a:r>
            <a:r>
              <a:rPr lang="ja-JP" altLang="en-US" dirty="0" smtClean="0"/>
              <a:t>方（情報源）</a:t>
            </a:r>
            <a:endParaRPr kumimoji="1" lang="ja-JP" altLang="en-US" dirty="0"/>
          </a:p>
        </p:txBody>
      </p:sp>
      <p:sp>
        <p:nvSpPr>
          <p:cNvPr id="3" name="コンテンツ プレースホルダー 2"/>
          <p:cNvSpPr>
            <a:spLocks noGrp="1"/>
          </p:cNvSpPr>
          <p:nvPr>
            <p:ph idx="1"/>
          </p:nvPr>
        </p:nvSpPr>
        <p:spPr>
          <a:xfrm>
            <a:off x="709613" y="1434007"/>
            <a:ext cx="8229600" cy="4671435"/>
          </a:xfrm>
        </p:spPr>
        <p:txBody>
          <a:bodyPr/>
          <a:lstStyle/>
          <a:p>
            <a:r>
              <a:rPr kumimoji="1" lang="ja-JP" altLang="en-US" dirty="0" smtClean="0"/>
              <a:t>旅行専門サイトや口コミを利用する人が多い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12</a:t>
            </a:fld>
            <a:endParaRPr lang="en-US" altLang="ja-JP"/>
          </a:p>
        </p:txBody>
      </p:sp>
      <p:pic>
        <p:nvPicPr>
          <p:cNvPr id="5" name="Picture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98" y="3037380"/>
            <a:ext cx="3752934" cy="3003407"/>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rgbClr val="FFFFFF"/>
                </a:solidFill>
              </a14:hiddenFill>
            </a:ext>
          </a:extLst>
        </p:spPr>
      </p:pic>
      <p:pic>
        <p:nvPicPr>
          <p:cNvPr id="7" name="図 6"/>
          <p:cNvPicPr>
            <a:picLocks noChangeAspect="1"/>
          </p:cNvPicPr>
          <p:nvPr/>
        </p:nvPicPr>
        <p:blipFill>
          <a:blip r:embed="rId4"/>
          <a:stretch>
            <a:fillRect/>
          </a:stretch>
        </p:blipFill>
        <p:spPr>
          <a:xfrm>
            <a:off x="4738256" y="1884219"/>
            <a:ext cx="4027054" cy="4638736"/>
          </a:xfrm>
          <a:prstGeom prst="rect">
            <a:avLst/>
          </a:prstGeom>
        </p:spPr>
      </p:pic>
      <p:pic>
        <p:nvPicPr>
          <p:cNvPr id="8" name="図 7"/>
          <p:cNvPicPr>
            <a:picLocks noChangeAspect="1"/>
          </p:cNvPicPr>
          <p:nvPr/>
        </p:nvPicPr>
        <p:blipFill>
          <a:blip r:embed="rId5"/>
          <a:stretch>
            <a:fillRect/>
          </a:stretch>
        </p:blipFill>
        <p:spPr>
          <a:xfrm>
            <a:off x="2033588" y="2372764"/>
            <a:ext cx="2790825" cy="228600"/>
          </a:xfrm>
          <a:prstGeom prst="rect">
            <a:avLst/>
          </a:prstGeom>
        </p:spPr>
      </p:pic>
    </p:spTree>
    <p:extLst>
      <p:ext uri="{BB962C8B-B14F-4D97-AF65-F5344CB8AC3E}">
        <p14:creationId xmlns:p14="http://schemas.microsoft.com/office/powerpoint/2010/main" val="341958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13</a:t>
            </a:fld>
            <a:endParaRPr lang="en-US" altLang="ja-JP"/>
          </a:p>
        </p:txBody>
      </p:sp>
      <p:pic>
        <p:nvPicPr>
          <p:cNvPr id="5" name="図 4"/>
          <p:cNvPicPr>
            <a:picLocks noChangeAspect="1"/>
          </p:cNvPicPr>
          <p:nvPr/>
        </p:nvPicPr>
        <p:blipFill>
          <a:blip r:embed="rId3"/>
          <a:stretch>
            <a:fillRect/>
          </a:stretch>
        </p:blipFill>
        <p:spPr>
          <a:xfrm>
            <a:off x="397163" y="523958"/>
            <a:ext cx="8378594" cy="6080042"/>
          </a:xfrm>
          <a:prstGeom prst="rect">
            <a:avLst/>
          </a:prstGeom>
        </p:spPr>
      </p:pic>
    </p:spTree>
    <p:extLst>
      <p:ext uri="{BB962C8B-B14F-4D97-AF65-F5344CB8AC3E}">
        <p14:creationId xmlns:p14="http://schemas.microsoft.com/office/powerpoint/2010/main" val="80795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14</a:t>
            </a:fld>
            <a:endParaRPr lang="en-US" altLang="ja-JP"/>
          </a:p>
        </p:txBody>
      </p:sp>
      <p:pic>
        <p:nvPicPr>
          <p:cNvPr id="5" name="図 4"/>
          <p:cNvPicPr>
            <a:picLocks noChangeAspect="1"/>
          </p:cNvPicPr>
          <p:nvPr/>
        </p:nvPicPr>
        <p:blipFill>
          <a:blip r:embed="rId3"/>
          <a:stretch>
            <a:fillRect/>
          </a:stretch>
        </p:blipFill>
        <p:spPr>
          <a:xfrm>
            <a:off x="36944" y="517237"/>
            <a:ext cx="9079345" cy="6003636"/>
          </a:xfrm>
          <a:prstGeom prst="rect">
            <a:avLst/>
          </a:prstGeom>
        </p:spPr>
      </p:pic>
    </p:spTree>
    <p:extLst>
      <p:ext uri="{BB962C8B-B14F-4D97-AF65-F5344CB8AC3E}">
        <p14:creationId xmlns:p14="http://schemas.microsoft.com/office/powerpoint/2010/main" val="215933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休</a:t>
            </a:r>
            <a:r>
              <a:rPr lang="ja-JP" altLang="en-US" dirty="0" smtClean="0"/>
              <a:t>憩</a:t>
            </a:r>
            <a:endParaRPr kumimoji="1" lang="ja-JP" altLang="en-US" dirty="0"/>
          </a:p>
        </p:txBody>
      </p:sp>
      <p:sp>
        <p:nvSpPr>
          <p:cNvPr id="3" name="コンテンツ プレースホルダー 2"/>
          <p:cNvSpPr>
            <a:spLocks noGrp="1"/>
          </p:cNvSpPr>
          <p:nvPr>
            <p:ph idx="1"/>
          </p:nvPr>
        </p:nvSpPr>
        <p:spPr>
          <a:xfrm>
            <a:off x="390294" y="3037862"/>
            <a:ext cx="8229600" cy="4671435"/>
          </a:xfrm>
        </p:spPr>
        <p:txBody>
          <a:bodyPr/>
          <a:lstStyle/>
          <a:p>
            <a:r>
              <a:rPr kumimoji="1" lang="ja-JP" altLang="en-US" dirty="0" smtClean="0"/>
              <a:t>こまめな休憩が必須</a:t>
            </a:r>
            <a:endParaRPr kumimoji="1" lang="en-US" altLang="ja-JP" dirty="0" smtClean="0"/>
          </a:p>
          <a:p>
            <a:r>
              <a:rPr lang="ja-JP" altLang="en-US" dirty="0"/>
              <a:t>高</a:t>
            </a:r>
            <a:r>
              <a:rPr lang="ja-JP" altLang="en-US" dirty="0" smtClean="0"/>
              <a:t>速</a:t>
            </a:r>
            <a:r>
              <a:rPr lang="ja-JP" altLang="en-US" dirty="0"/>
              <a:t>道路</a:t>
            </a:r>
            <a:r>
              <a:rPr lang="ja-JP" altLang="en-US" dirty="0" smtClean="0"/>
              <a:t>の</a:t>
            </a:r>
            <a:r>
              <a:rPr lang="en-US" altLang="ja-JP" dirty="0" smtClean="0"/>
              <a:t>SA</a:t>
            </a:r>
            <a:r>
              <a:rPr lang="ja-JP" altLang="en-US" dirty="0" smtClean="0"/>
              <a:t>にも</a:t>
            </a:r>
            <a:endParaRPr lang="en-US" altLang="ja-JP" dirty="0" smtClean="0"/>
          </a:p>
          <a:p>
            <a:pPr marL="0" indent="0">
              <a:buNone/>
            </a:pPr>
            <a:r>
              <a:rPr kumimoji="1" lang="ja-JP" altLang="en-US" dirty="0"/>
              <a:t>　</a:t>
            </a:r>
            <a:r>
              <a:rPr kumimoji="1" lang="ja-JP" altLang="en-US" dirty="0" smtClean="0"/>
              <a:t>ドッグランが急増中</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15</a:t>
            </a:fld>
            <a:endParaRPr lang="en-US" altLang="ja-JP"/>
          </a:p>
        </p:txBody>
      </p:sp>
      <p:pic>
        <p:nvPicPr>
          <p:cNvPr id="5" name="図 4"/>
          <p:cNvPicPr>
            <a:picLocks noChangeAspect="1"/>
          </p:cNvPicPr>
          <p:nvPr/>
        </p:nvPicPr>
        <p:blipFill>
          <a:blip r:embed="rId3"/>
          <a:stretch>
            <a:fillRect/>
          </a:stretch>
        </p:blipFill>
        <p:spPr>
          <a:xfrm>
            <a:off x="4170556" y="1642786"/>
            <a:ext cx="4736538" cy="4736538"/>
          </a:xfrm>
          <a:prstGeom prst="rect">
            <a:avLst/>
          </a:prstGeom>
        </p:spPr>
      </p:pic>
    </p:spTree>
    <p:extLst>
      <p:ext uri="{BB962C8B-B14F-4D97-AF65-F5344CB8AC3E}">
        <p14:creationId xmlns:p14="http://schemas.microsoft.com/office/powerpoint/2010/main" val="22647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携行</a:t>
            </a:r>
            <a:r>
              <a:rPr lang="ja-JP" altLang="en-US" dirty="0" smtClean="0"/>
              <a:t>品（犬の場合の必要な持ち物）</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16</a:t>
            </a:fld>
            <a:endParaRPr lang="en-US" altLang="ja-JP"/>
          </a:p>
        </p:txBody>
      </p:sp>
      <p:pic>
        <p:nvPicPr>
          <p:cNvPr id="7" name="図 6"/>
          <p:cNvPicPr>
            <a:picLocks noChangeAspect="1"/>
          </p:cNvPicPr>
          <p:nvPr/>
        </p:nvPicPr>
        <p:blipFill>
          <a:blip r:embed="rId3"/>
          <a:stretch>
            <a:fillRect/>
          </a:stretch>
        </p:blipFill>
        <p:spPr>
          <a:xfrm>
            <a:off x="735982" y="1393914"/>
            <a:ext cx="8061716" cy="5164694"/>
          </a:xfrm>
          <a:prstGeom prst="rect">
            <a:avLst/>
          </a:prstGeom>
        </p:spPr>
      </p:pic>
    </p:spTree>
    <p:extLst>
      <p:ext uri="{BB962C8B-B14F-4D97-AF65-F5344CB8AC3E}">
        <p14:creationId xmlns:p14="http://schemas.microsoft.com/office/powerpoint/2010/main" val="28864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宿</a:t>
            </a:r>
            <a:r>
              <a:rPr lang="ja-JP" altLang="en-US" dirty="0" smtClean="0"/>
              <a:t>泊</a:t>
            </a:r>
            <a:r>
              <a:rPr lang="ja-JP" altLang="en-US" dirty="0"/>
              <a:t>先</a:t>
            </a:r>
            <a:r>
              <a:rPr lang="ja-JP" altLang="en-US" dirty="0" smtClean="0"/>
              <a:t>の</a:t>
            </a:r>
            <a:r>
              <a:rPr lang="ja-JP" altLang="en-US" dirty="0"/>
              <a:t>下調</a:t>
            </a:r>
            <a:r>
              <a:rPr lang="ja-JP" altLang="en-US" dirty="0" smtClean="0"/>
              <a:t>べと選択</a:t>
            </a:r>
            <a:endParaRPr kumimoji="1" lang="ja-JP" altLang="en-US" dirty="0"/>
          </a:p>
        </p:txBody>
      </p:sp>
      <p:sp>
        <p:nvSpPr>
          <p:cNvPr id="3" name="コンテンツ プレースホルダー 2"/>
          <p:cNvSpPr>
            <a:spLocks noGrp="1"/>
          </p:cNvSpPr>
          <p:nvPr>
            <p:ph idx="1"/>
          </p:nvPr>
        </p:nvSpPr>
        <p:spPr>
          <a:xfrm>
            <a:off x="457200" y="1829726"/>
            <a:ext cx="8229600" cy="4671435"/>
          </a:xfrm>
        </p:spPr>
        <p:txBody>
          <a:bodyPr/>
          <a:lstStyle/>
          <a:p>
            <a:r>
              <a:rPr kumimoji="1" lang="ja-JP" altLang="en-US" dirty="0" smtClean="0"/>
              <a:t>一定の条件やルールがあるので、次の事項の確認が必要</a:t>
            </a:r>
            <a:endParaRPr kumimoji="1" lang="en-US" altLang="ja-JP" dirty="0" smtClean="0"/>
          </a:p>
          <a:p>
            <a:pPr marL="0" indent="0">
              <a:buNone/>
            </a:pPr>
            <a:endParaRPr kumimoji="1" lang="en-US" altLang="ja-JP" dirty="0" smtClean="0"/>
          </a:p>
          <a:p>
            <a:pPr marL="0" indent="0">
              <a:buNone/>
            </a:pPr>
            <a:r>
              <a:rPr lang="ja-JP" altLang="en-US" dirty="0"/>
              <a:t>①宿泊できる種類・大きさ</a:t>
            </a:r>
          </a:p>
          <a:p>
            <a:pPr marL="0" indent="0">
              <a:buNone/>
            </a:pPr>
            <a:r>
              <a:rPr lang="ja-JP" altLang="en-US" dirty="0"/>
              <a:t>②ペット禁止エリアの有無</a:t>
            </a:r>
          </a:p>
          <a:p>
            <a:pPr marL="0" indent="0">
              <a:buNone/>
            </a:pPr>
            <a:r>
              <a:rPr lang="ja-JP" altLang="en-US" dirty="0"/>
              <a:t>③常備されているアメニティグッズ</a:t>
            </a:r>
          </a:p>
          <a:p>
            <a:pPr marL="0" indent="0">
              <a:buNone/>
            </a:pPr>
            <a:r>
              <a:rPr lang="ja-JP" altLang="en-US" dirty="0"/>
              <a:t>④部屋の位</a:t>
            </a:r>
            <a:r>
              <a:rPr lang="ja-JP" altLang="en-US" dirty="0" smtClean="0"/>
              <a:t>置</a:t>
            </a:r>
            <a:r>
              <a:rPr lang="ja-JP" altLang="en-US" dirty="0"/>
              <a:t>　</a:t>
            </a:r>
            <a:endParaRPr lang="en-US" altLang="ja-JP" dirty="0" smtClean="0"/>
          </a:p>
          <a:p>
            <a:pPr marL="0" indent="0">
              <a:buNone/>
            </a:pPr>
            <a:endParaRPr lang="en-US" altLang="ja-JP" dirty="0"/>
          </a:p>
          <a:p>
            <a:pPr marL="0" indent="0">
              <a:buNone/>
            </a:pPr>
            <a:r>
              <a:rPr lang="ja-JP" altLang="en-US" dirty="0" smtClean="0"/>
              <a:t>★</a:t>
            </a:r>
            <a:r>
              <a:rPr lang="ja-JP" altLang="en-US" dirty="0"/>
              <a:t>粗相</a:t>
            </a:r>
            <a:r>
              <a:rPr lang="ja-JP" altLang="en-US" dirty="0" smtClean="0"/>
              <a:t>が</a:t>
            </a:r>
            <a:r>
              <a:rPr lang="ja-JP" altLang="en-US" dirty="0"/>
              <a:t>心配</a:t>
            </a:r>
            <a:r>
              <a:rPr lang="ja-JP" altLang="en-US" dirty="0" smtClean="0"/>
              <a:t>な</a:t>
            </a:r>
            <a:r>
              <a:rPr lang="ja-JP" altLang="en-US" dirty="0"/>
              <a:t>場合</a:t>
            </a:r>
            <a:r>
              <a:rPr lang="ja-JP" altLang="en-US" dirty="0" smtClean="0"/>
              <a:t>は</a:t>
            </a:r>
            <a:r>
              <a:rPr lang="ja-JP" altLang="en-US" dirty="0"/>
              <a:t>マナ</a:t>
            </a:r>
            <a:r>
              <a:rPr lang="ja-JP" altLang="en-US" dirty="0" smtClean="0"/>
              <a:t>ー</a:t>
            </a:r>
            <a:r>
              <a:rPr lang="ja-JP" altLang="en-US" dirty="0"/>
              <a:t>ベル</a:t>
            </a:r>
            <a:r>
              <a:rPr lang="ja-JP" altLang="en-US" dirty="0" smtClean="0"/>
              <a:t>トも検討</a:t>
            </a:r>
            <a:endParaRPr lang="ja-JP" altLang="en-US" dirty="0"/>
          </a:p>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17</a:t>
            </a:fld>
            <a:endParaRPr lang="en-US" altLang="ja-JP"/>
          </a:p>
        </p:txBody>
      </p:sp>
    </p:spTree>
    <p:extLst>
      <p:ext uri="{BB962C8B-B14F-4D97-AF65-F5344CB8AC3E}">
        <p14:creationId xmlns:p14="http://schemas.microsoft.com/office/powerpoint/2010/main" val="246815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662563"/>
            <a:ext cx="8229600" cy="494594"/>
          </a:xfrm>
        </p:spPr>
        <p:txBody>
          <a:bodyPr/>
          <a:lstStyle/>
          <a:p>
            <a:r>
              <a:rPr kumimoji="1" lang="ja-JP" altLang="en-US" sz="2800" dirty="0" smtClean="0"/>
              <a:t>学生と先生の問答コーナー</a:t>
            </a:r>
            <a:endParaRPr kumimoji="1" lang="ja-JP" altLang="en-US" sz="2800" dirty="0"/>
          </a:p>
        </p:txBody>
      </p:sp>
      <p:sp>
        <p:nvSpPr>
          <p:cNvPr id="6" name="テキスト プレースホルダー 5"/>
          <p:cNvSpPr>
            <a:spLocks noGrp="1"/>
          </p:cNvSpPr>
          <p:nvPr>
            <p:ph type="body" idx="1"/>
          </p:nvPr>
        </p:nvSpPr>
        <p:spPr>
          <a:xfrm>
            <a:off x="388649" y="1417638"/>
            <a:ext cx="4040188" cy="639762"/>
          </a:xfrm>
        </p:spPr>
        <p:txBody>
          <a:bodyPr/>
          <a:lstStyle/>
          <a:p>
            <a:r>
              <a:rPr lang="ja-JP" altLang="en-US" sz="2800" dirty="0"/>
              <a:t>質</a:t>
            </a:r>
            <a:r>
              <a:rPr lang="ja-JP" altLang="en-US" sz="2800" dirty="0" smtClean="0"/>
              <a:t>問</a:t>
            </a:r>
            <a:r>
              <a:rPr lang="en-US" altLang="ja-JP" sz="2800" dirty="0" smtClean="0"/>
              <a:t>(</a:t>
            </a:r>
            <a:r>
              <a:rPr lang="ja-JP" altLang="en-US" sz="2800" dirty="0" smtClean="0"/>
              <a:t>学生</a:t>
            </a:r>
            <a:r>
              <a:rPr lang="en-US" altLang="ja-JP" sz="2800" dirty="0" smtClean="0"/>
              <a:t>)</a:t>
            </a:r>
          </a:p>
        </p:txBody>
      </p:sp>
      <p:sp>
        <p:nvSpPr>
          <p:cNvPr id="7" name="コンテンツ プレースホルダー 6"/>
          <p:cNvSpPr>
            <a:spLocks noGrp="1"/>
          </p:cNvSpPr>
          <p:nvPr>
            <p:ph sz="half" idx="2"/>
          </p:nvPr>
        </p:nvSpPr>
        <p:spPr>
          <a:xfrm>
            <a:off x="457200" y="2774518"/>
            <a:ext cx="4040188" cy="2639859"/>
          </a:xfrm>
        </p:spPr>
        <p:txBody>
          <a:bodyPr/>
          <a:lstStyle/>
          <a:p>
            <a:pPr marL="0" indent="0">
              <a:buNone/>
            </a:pPr>
            <a:endParaRPr kumimoji="1" lang="en-US" altLang="ja-JP" dirty="0" smtClean="0"/>
          </a:p>
          <a:p>
            <a:pPr marL="0" indent="0">
              <a:buNone/>
            </a:pPr>
            <a:r>
              <a:rPr kumimoji="1" lang="ja-JP" altLang="en-US" dirty="0" smtClean="0"/>
              <a:t>「マナーベルト」って、何</a:t>
            </a:r>
            <a:r>
              <a:rPr kumimoji="1" lang="ja-JP" altLang="en-US" dirty="0" smtClean="0"/>
              <a:t>ですか？</a:t>
            </a:r>
            <a:endParaRPr kumimoji="1" lang="en-US" altLang="ja-JP" dirty="0" smtClean="0"/>
          </a:p>
        </p:txBody>
      </p:sp>
      <p:sp>
        <p:nvSpPr>
          <p:cNvPr id="8" name="テキスト プレースホルダー 7"/>
          <p:cNvSpPr>
            <a:spLocks noGrp="1"/>
          </p:cNvSpPr>
          <p:nvPr>
            <p:ph type="body" sz="quarter" idx="3"/>
          </p:nvPr>
        </p:nvSpPr>
        <p:spPr>
          <a:xfrm>
            <a:off x="4681250" y="1535113"/>
            <a:ext cx="4041775" cy="639762"/>
          </a:xfrm>
        </p:spPr>
        <p:txBody>
          <a:bodyPr/>
          <a:lstStyle/>
          <a:p>
            <a:r>
              <a:rPr lang="ja-JP" altLang="en-US" sz="2800" dirty="0"/>
              <a:t>回</a:t>
            </a:r>
            <a:r>
              <a:rPr lang="ja-JP" altLang="en-US" sz="2800" dirty="0" smtClean="0"/>
              <a:t>答</a:t>
            </a:r>
            <a:r>
              <a:rPr lang="en-US" altLang="ja-JP" sz="2800" dirty="0" smtClean="0"/>
              <a:t>(</a:t>
            </a:r>
            <a:r>
              <a:rPr lang="ja-JP" altLang="en-US" sz="2800" dirty="0" smtClean="0"/>
              <a:t>先生</a:t>
            </a:r>
            <a:r>
              <a:rPr lang="en-US" altLang="ja-JP" sz="2800" dirty="0" smtClean="0"/>
              <a:t>)</a:t>
            </a:r>
            <a:endParaRPr kumimoji="1" lang="ja-JP" altLang="en-US" sz="2800" dirty="0"/>
          </a:p>
        </p:txBody>
      </p:sp>
      <p:sp>
        <p:nvSpPr>
          <p:cNvPr id="9" name="コンテンツ プレースホルダー 8"/>
          <p:cNvSpPr>
            <a:spLocks noGrp="1"/>
          </p:cNvSpPr>
          <p:nvPr>
            <p:ph sz="quarter" idx="4"/>
          </p:nvPr>
        </p:nvSpPr>
        <p:spPr>
          <a:xfrm>
            <a:off x="4944834" y="3418108"/>
            <a:ext cx="4041775" cy="3992538"/>
          </a:xfrm>
        </p:spPr>
        <p:txBody>
          <a:bodyPr/>
          <a:lstStyle/>
          <a:p>
            <a:pPr marL="0" indent="0">
              <a:buNone/>
            </a:pPr>
            <a:endParaRPr kumimoji="1" lang="en-US" altLang="ja-JP" dirty="0" smtClean="0"/>
          </a:p>
          <a:p>
            <a:pPr marL="0" indent="0">
              <a:buNone/>
            </a:pPr>
            <a:r>
              <a:rPr lang="ja-JP" altLang="en-US" dirty="0" smtClean="0"/>
              <a:t>犬の「おむつ」です。</a:t>
            </a:r>
            <a:endParaRPr lang="en-US" altLang="ja-JP" dirty="0"/>
          </a:p>
          <a:p>
            <a:pPr marL="0" indent="0">
              <a:buNone/>
            </a:pPr>
            <a:r>
              <a:rPr lang="ja-JP" altLang="en-US" dirty="0" smtClean="0"/>
              <a:t>泌尿器の</a:t>
            </a:r>
            <a:r>
              <a:rPr lang="ja-JP" altLang="en-US" dirty="0"/>
              <a:t>部分をベルト状の布や紙で覆</a:t>
            </a:r>
            <a:r>
              <a:rPr lang="ja-JP" altLang="en-US" dirty="0" smtClean="0"/>
              <a:t>うもので、オ</a:t>
            </a:r>
            <a:endParaRPr lang="ja-JP" altLang="en-US" dirty="0"/>
          </a:p>
          <a:p>
            <a:pPr marL="0" indent="0">
              <a:buNone/>
            </a:pPr>
            <a:r>
              <a:rPr lang="ja-JP" altLang="en-US" dirty="0"/>
              <a:t>シッコをまき散らさないよう</a:t>
            </a:r>
            <a:r>
              <a:rPr lang="ja-JP" altLang="en-US" dirty="0" smtClean="0"/>
              <a:t>にするためのものです。</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0C5AE1BE-7121-A14E-97C9-67B14D4A6E67}" type="slidenum">
              <a:rPr lang="en-US" altLang="ja-JP" smtClean="0"/>
              <a:pPr>
                <a:defRPr/>
              </a:pPr>
              <a:t>18</a:t>
            </a:fld>
            <a:endParaRPr lang="en-US" altLang="ja-JP"/>
          </a:p>
        </p:txBody>
      </p:sp>
      <p:sp>
        <p:nvSpPr>
          <p:cNvPr id="2" name="角丸四角形吹き出し 1"/>
          <p:cNvSpPr/>
          <p:nvPr/>
        </p:nvSpPr>
        <p:spPr bwMode="auto">
          <a:xfrm>
            <a:off x="383592" y="2774519"/>
            <a:ext cx="3943928" cy="1596760"/>
          </a:xfrm>
          <a:prstGeom prst="wedgeRoundRectCallout">
            <a:avLst>
              <a:gd name="adj1" fmla="val -37794"/>
              <a:gd name="adj2" fmla="val -62626"/>
              <a:gd name="adj3" fmla="val 16667"/>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sp>
        <p:nvSpPr>
          <p:cNvPr id="10" name="角丸四角形吹き出し 9"/>
          <p:cNvSpPr/>
          <p:nvPr/>
        </p:nvSpPr>
        <p:spPr bwMode="auto">
          <a:xfrm>
            <a:off x="4742872" y="3322571"/>
            <a:ext cx="3943928" cy="3011322"/>
          </a:xfrm>
          <a:prstGeom prst="wedgeRoundRectCallout">
            <a:avLst>
              <a:gd name="adj1" fmla="val -25696"/>
              <a:gd name="adj2" fmla="val -86281"/>
              <a:gd name="adj3" fmla="val 16667"/>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pic>
        <p:nvPicPr>
          <p:cNvPr id="11" name="Picture 2" descr="勉強をしている看護師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684" y="1107606"/>
            <a:ext cx="13684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先生の男の子のイラスト（将来の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013" y="1362810"/>
            <a:ext cx="1177419" cy="117741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65257" y="771531"/>
            <a:ext cx="1247749" cy="1314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図 2"/>
          <p:cNvPicPr>
            <a:picLocks noChangeAspect="1"/>
          </p:cNvPicPr>
          <p:nvPr/>
        </p:nvPicPr>
        <p:blipFill>
          <a:blip r:embed="rId6"/>
          <a:stretch>
            <a:fillRect/>
          </a:stretch>
        </p:blipFill>
        <p:spPr>
          <a:xfrm>
            <a:off x="2113684" y="4908087"/>
            <a:ext cx="2628607" cy="1738040"/>
          </a:xfrm>
          <a:prstGeom prst="rect">
            <a:avLst/>
          </a:prstGeom>
        </p:spPr>
      </p:pic>
    </p:spTree>
    <p:extLst>
      <p:ext uri="{BB962C8B-B14F-4D97-AF65-F5344CB8AC3E}">
        <p14:creationId xmlns:p14="http://schemas.microsoft.com/office/powerpoint/2010/main" val="302242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宿泊条件、ペットの禁止エリア</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19</a:t>
            </a:fld>
            <a:endParaRPr lang="en-US" altLang="ja-JP"/>
          </a:p>
        </p:txBody>
      </p:sp>
      <p:pic>
        <p:nvPicPr>
          <p:cNvPr id="5" name="図 4"/>
          <p:cNvPicPr>
            <a:picLocks noChangeAspect="1"/>
          </p:cNvPicPr>
          <p:nvPr/>
        </p:nvPicPr>
        <p:blipFill>
          <a:blip r:embed="rId3"/>
          <a:stretch>
            <a:fillRect/>
          </a:stretch>
        </p:blipFill>
        <p:spPr>
          <a:xfrm>
            <a:off x="878774" y="1526665"/>
            <a:ext cx="6999844" cy="4901700"/>
          </a:xfrm>
          <a:prstGeom prst="rect">
            <a:avLst/>
          </a:prstGeom>
        </p:spPr>
      </p:pic>
    </p:spTree>
    <p:extLst>
      <p:ext uri="{BB962C8B-B14F-4D97-AF65-F5344CB8AC3E}">
        <p14:creationId xmlns:p14="http://schemas.microsoft.com/office/powerpoint/2010/main" val="35024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073" y="1994740"/>
            <a:ext cx="8229600" cy="45719"/>
          </a:xfrm>
        </p:spPr>
        <p:txBody>
          <a:bodyPr/>
          <a:lstStyle/>
          <a:p>
            <a:r>
              <a:rPr kumimoji="1" lang="ja-JP" altLang="en-US" sz="4000" dirty="0" smtClean="0"/>
              <a:t>今回の授業で学習すること</a:t>
            </a:r>
            <a:r>
              <a:rPr kumimoji="1" lang="en-US" altLang="ja-JP" sz="4000" dirty="0" smtClean="0"/>
              <a:t/>
            </a:r>
            <a:br>
              <a:rPr kumimoji="1" lang="en-US" altLang="ja-JP" sz="4000" dirty="0" smtClean="0"/>
            </a:br>
            <a:r>
              <a:rPr lang="ja-JP" altLang="en-US" sz="4000" dirty="0"/>
              <a:t>　＜</a:t>
            </a:r>
            <a:r>
              <a:rPr lang="ja-JP" altLang="en-US" sz="4000" dirty="0" smtClean="0"/>
              <a:t>飼い主側の行動ガイドライン＞</a:t>
            </a:r>
            <a:endParaRPr kumimoji="1" lang="ja-JP" altLang="en-US" sz="4000" dirty="0"/>
          </a:p>
        </p:txBody>
      </p:sp>
      <p:sp>
        <p:nvSpPr>
          <p:cNvPr id="3" name="コンテンツ プレースホルダー 2"/>
          <p:cNvSpPr>
            <a:spLocks noGrp="1"/>
          </p:cNvSpPr>
          <p:nvPr>
            <p:ph idx="1"/>
          </p:nvPr>
        </p:nvSpPr>
        <p:spPr>
          <a:xfrm>
            <a:off x="374073" y="2557293"/>
            <a:ext cx="8686800" cy="3803217"/>
          </a:xfrm>
        </p:spPr>
        <p:txBody>
          <a:bodyPr/>
          <a:lstStyle/>
          <a:p>
            <a:r>
              <a:rPr lang="ja-JP" altLang="en-US" sz="3600" dirty="0"/>
              <a:t>１．ペットの適性</a:t>
            </a:r>
          </a:p>
          <a:p>
            <a:r>
              <a:rPr lang="ja-JP" altLang="en-US" sz="3600" dirty="0"/>
              <a:t>２．旅行の計画</a:t>
            </a:r>
          </a:p>
          <a:p>
            <a:r>
              <a:rPr lang="ja-JP" altLang="en-US" sz="3600" dirty="0"/>
              <a:t>３．移動手段や方法</a:t>
            </a:r>
          </a:p>
          <a:p>
            <a:r>
              <a:rPr lang="ja-JP" altLang="en-US" sz="3600" dirty="0"/>
              <a:t>４．病気やトラブル</a:t>
            </a:r>
          </a:p>
          <a:p>
            <a:r>
              <a:rPr lang="ja-JP" altLang="en-US" sz="3600" dirty="0"/>
              <a:t>５．しつけやマ</a:t>
            </a:r>
            <a:r>
              <a:rPr lang="ja-JP" altLang="en-US" sz="3600" dirty="0" smtClean="0"/>
              <a:t>ナー</a:t>
            </a:r>
            <a:endParaRPr lang="ja-JP" altLang="en-US" sz="3600"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a:t>
            </a:fld>
            <a:endParaRPr lang="en-US" altLang="ja-JP"/>
          </a:p>
        </p:txBody>
      </p:sp>
      <p:pic>
        <p:nvPicPr>
          <p:cNvPr id="6" name="図 5"/>
          <p:cNvPicPr>
            <a:picLocks noChangeAspect="1"/>
          </p:cNvPicPr>
          <p:nvPr/>
        </p:nvPicPr>
        <p:blipFill>
          <a:blip r:embed="rId3"/>
          <a:stretch>
            <a:fillRect/>
          </a:stretch>
        </p:blipFill>
        <p:spPr>
          <a:xfrm>
            <a:off x="5544021" y="2133599"/>
            <a:ext cx="1825012" cy="2657251"/>
          </a:xfrm>
          <a:prstGeom prst="rect">
            <a:avLst/>
          </a:prstGeom>
        </p:spPr>
      </p:pic>
      <p:sp>
        <p:nvSpPr>
          <p:cNvPr id="7" name="テキスト ボックス 6"/>
          <p:cNvSpPr txBox="1"/>
          <p:nvPr/>
        </p:nvSpPr>
        <p:spPr>
          <a:xfrm>
            <a:off x="5269914" y="4926920"/>
            <a:ext cx="3694544" cy="1569660"/>
          </a:xfrm>
          <a:prstGeom prst="rect">
            <a:avLst/>
          </a:prstGeom>
          <a:noFill/>
          <a:ln>
            <a:solidFill>
              <a:schemeClr val="tx1"/>
            </a:solidFill>
          </a:ln>
        </p:spPr>
        <p:txBody>
          <a:bodyPr wrap="square" rtlCol="0">
            <a:spAutoFit/>
          </a:bodyPr>
          <a:lstStyle/>
          <a:p>
            <a:r>
              <a:rPr lang="ja-JP" altLang="en-US" sz="1600" b="0" dirty="0" smtClean="0"/>
              <a:t>ペ</a:t>
            </a:r>
            <a:r>
              <a:rPr lang="ja-JP" altLang="en-US" sz="1600" b="0" dirty="0"/>
              <a:t>ット同伴宿泊ホテルとドッグラ</a:t>
            </a:r>
            <a:r>
              <a:rPr lang="ja-JP" altLang="en-US" sz="1600" b="0" dirty="0" smtClean="0"/>
              <a:t>ンの</a:t>
            </a:r>
            <a:r>
              <a:rPr lang="ja-JP" altLang="en-US" sz="1600" b="0" dirty="0"/>
              <a:t>設</a:t>
            </a:r>
            <a:r>
              <a:rPr lang="ja-JP" altLang="en-US" sz="1600" b="0" dirty="0" smtClean="0"/>
              <a:t>計と管</a:t>
            </a:r>
            <a:r>
              <a:rPr lang="ja-JP" altLang="en-US" sz="1600" b="0" dirty="0"/>
              <a:t>理運営指針</a:t>
            </a:r>
          </a:p>
          <a:p>
            <a:r>
              <a:rPr lang="ja-JP" altLang="en-US" sz="1600" b="0" dirty="0"/>
              <a:t>　　</a:t>
            </a:r>
            <a:r>
              <a:rPr lang="en-US" altLang="ja-JP" sz="1600" b="0" dirty="0"/>
              <a:t>Ⅰ</a:t>
            </a:r>
            <a:r>
              <a:rPr lang="ja-JP" altLang="en-US" sz="1600" b="0" dirty="0"/>
              <a:t>　はじめに</a:t>
            </a:r>
          </a:p>
          <a:p>
            <a:r>
              <a:rPr lang="ja-JP" altLang="en-US" sz="1600" b="0" dirty="0"/>
              <a:t>　　</a:t>
            </a:r>
            <a:r>
              <a:rPr lang="en-US" altLang="ja-JP" sz="1600" b="0" dirty="0"/>
              <a:t>Ⅱ</a:t>
            </a:r>
            <a:r>
              <a:rPr lang="ja-JP" altLang="en-US" sz="1600" b="0" dirty="0"/>
              <a:t>　宿泊施設の設計および管理運営</a:t>
            </a:r>
          </a:p>
          <a:p>
            <a:r>
              <a:rPr lang="ja-JP" altLang="en-US" sz="1600" b="0" dirty="0"/>
              <a:t>　　</a:t>
            </a:r>
            <a:r>
              <a:rPr lang="en-US" altLang="ja-JP" sz="1600" b="0" dirty="0"/>
              <a:t>Ⅲ</a:t>
            </a:r>
            <a:r>
              <a:rPr lang="ja-JP" altLang="en-US" sz="1600" b="0" dirty="0"/>
              <a:t>　飼い主編</a:t>
            </a:r>
          </a:p>
          <a:p>
            <a:r>
              <a:rPr lang="ja-JP" altLang="en-US" sz="1600" b="0" dirty="0"/>
              <a:t>　　</a:t>
            </a:r>
            <a:r>
              <a:rPr lang="en-US" altLang="ja-JP" sz="1600" b="0" dirty="0"/>
              <a:t>Ⅳ</a:t>
            </a:r>
            <a:r>
              <a:rPr lang="ja-JP" altLang="en-US" sz="1600" b="0" dirty="0"/>
              <a:t>　ドッグラン編</a:t>
            </a:r>
            <a:endParaRPr kumimoji="1" lang="ja-JP" altLang="en-US" sz="1600" b="0" dirty="0"/>
          </a:p>
        </p:txBody>
      </p:sp>
      <p:sp>
        <p:nvSpPr>
          <p:cNvPr id="8" name="円形吹き出し 7"/>
          <p:cNvSpPr/>
          <p:nvPr/>
        </p:nvSpPr>
        <p:spPr bwMode="auto">
          <a:xfrm>
            <a:off x="7515936" y="3701824"/>
            <a:ext cx="1448522" cy="865395"/>
          </a:xfrm>
          <a:prstGeom prst="wedgeEllipseCallout">
            <a:avLst>
              <a:gd name="adj1" fmla="val -31035"/>
              <a:gd name="adj2" fmla="val 88115"/>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この本に、</a:t>
            </a:r>
            <a:endParaRPr kumimoji="1" lang="en-US" altLang="ja-JP" sz="12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Arial" charset="0"/>
                <a:ea typeface="ＭＳ Ｐゴシック" pitchFamily="50" charset="-128"/>
              </a:rPr>
              <a:t>これが掲載されています</a:t>
            </a:r>
          </a:p>
        </p:txBody>
      </p:sp>
      <p:sp>
        <p:nvSpPr>
          <p:cNvPr id="9" name="角丸四角形 8"/>
          <p:cNvSpPr/>
          <p:nvPr/>
        </p:nvSpPr>
        <p:spPr bwMode="auto">
          <a:xfrm>
            <a:off x="5430982" y="5929744"/>
            <a:ext cx="1773382" cy="277091"/>
          </a:xfrm>
          <a:prstGeom prst="roundRect">
            <a:avLst/>
          </a:prstGeom>
          <a:noFill/>
          <a:ln w="254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08770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アメニティグッズ、部屋の位置</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20</a:t>
            </a:fld>
            <a:endParaRPr lang="en-US" altLang="ja-JP"/>
          </a:p>
        </p:txBody>
      </p:sp>
      <p:pic>
        <p:nvPicPr>
          <p:cNvPr id="5" name="図 4"/>
          <p:cNvPicPr>
            <a:picLocks noChangeAspect="1"/>
          </p:cNvPicPr>
          <p:nvPr/>
        </p:nvPicPr>
        <p:blipFill>
          <a:blip r:embed="rId3"/>
          <a:stretch>
            <a:fillRect/>
          </a:stretch>
        </p:blipFill>
        <p:spPr>
          <a:xfrm>
            <a:off x="457200" y="1699031"/>
            <a:ext cx="7615237" cy="4569142"/>
          </a:xfrm>
          <a:prstGeom prst="rect">
            <a:avLst/>
          </a:prstGeom>
        </p:spPr>
      </p:pic>
    </p:spTree>
    <p:extLst>
      <p:ext uri="{BB962C8B-B14F-4D97-AF65-F5344CB8AC3E}">
        <p14:creationId xmlns:p14="http://schemas.microsoft.com/office/powerpoint/2010/main" val="133201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周辺</a:t>
            </a:r>
            <a:r>
              <a:rPr lang="ja-JP" altLang="en-US" dirty="0" smtClean="0"/>
              <a:t>の観光施設</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21</a:t>
            </a:fld>
            <a:endParaRPr lang="en-US" altLang="ja-JP"/>
          </a:p>
        </p:txBody>
      </p:sp>
      <p:sp>
        <p:nvSpPr>
          <p:cNvPr id="5" name="コンテンツ プレースホルダー 4"/>
          <p:cNvSpPr>
            <a:spLocks noGrp="1"/>
          </p:cNvSpPr>
          <p:nvPr>
            <p:ph idx="1"/>
          </p:nvPr>
        </p:nvSpPr>
        <p:spPr/>
        <p:txBody>
          <a:bodyPr/>
          <a:lstStyle/>
          <a:p>
            <a:r>
              <a:rPr kumimoji="1" lang="ja-JP" altLang="en-US" dirty="0" smtClean="0"/>
              <a:t>宿泊施設</a:t>
            </a:r>
            <a:endParaRPr kumimoji="1" lang="en-US" altLang="ja-JP" dirty="0" smtClean="0"/>
          </a:p>
          <a:p>
            <a:r>
              <a:rPr lang="ja-JP" altLang="en-US" dirty="0"/>
              <a:t>飲</a:t>
            </a:r>
            <a:r>
              <a:rPr lang="ja-JP" altLang="en-US" dirty="0" smtClean="0"/>
              <a:t>食店</a:t>
            </a:r>
            <a:endParaRPr lang="en-US" altLang="ja-JP" dirty="0" smtClean="0"/>
          </a:p>
          <a:p>
            <a:r>
              <a:rPr kumimoji="1" lang="ja-JP" altLang="en-US" dirty="0" smtClean="0"/>
              <a:t>お</a:t>
            </a:r>
            <a:r>
              <a:rPr kumimoji="1" lang="ja-JP" altLang="en-US" dirty="0"/>
              <a:t>土</a:t>
            </a:r>
            <a:r>
              <a:rPr kumimoji="1" lang="ja-JP" altLang="en-US" dirty="0" smtClean="0"/>
              <a:t>産屋</a:t>
            </a:r>
            <a:endParaRPr kumimoji="1" lang="en-US" altLang="ja-JP" dirty="0" smtClean="0"/>
          </a:p>
          <a:p>
            <a:r>
              <a:rPr lang="ja-JP" altLang="en-US" dirty="0"/>
              <a:t>公園</a:t>
            </a:r>
            <a:endParaRPr kumimoji="1" lang="en-US" altLang="ja-JP" dirty="0" smtClean="0"/>
          </a:p>
          <a:p>
            <a:r>
              <a:rPr lang="ja-JP" altLang="en-US" dirty="0"/>
              <a:t>ロープウェ</a:t>
            </a:r>
            <a:r>
              <a:rPr lang="ja-JP" altLang="en-US" dirty="0" smtClean="0"/>
              <a:t>ー等</a:t>
            </a:r>
            <a:endParaRPr kumimoji="1" lang="ja-JP" altLang="en-US" dirty="0"/>
          </a:p>
        </p:txBody>
      </p:sp>
      <p:pic>
        <p:nvPicPr>
          <p:cNvPr id="7" name="図 6"/>
          <p:cNvPicPr>
            <a:picLocks noChangeAspect="1"/>
          </p:cNvPicPr>
          <p:nvPr/>
        </p:nvPicPr>
        <p:blipFill>
          <a:blip r:embed="rId3"/>
          <a:stretch>
            <a:fillRect/>
          </a:stretch>
        </p:blipFill>
        <p:spPr>
          <a:xfrm>
            <a:off x="5035599" y="1891496"/>
            <a:ext cx="3303782" cy="2168562"/>
          </a:xfrm>
          <a:prstGeom prst="rect">
            <a:avLst/>
          </a:prstGeom>
        </p:spPr>
      </p:pic>
      <p:pic>
        <p:nvPicPr>
          <p:cNvPr id="8" name="図 7"/>
          <p:cNvPicPr>
            <a:picLocks noChangeAspect="1"/>
          </p:cNvPicPr>
          <p:nvPr/>
        </p:nvPicPr>
        <p:blipFill>
          <a:blip r:embed="rId4"/>
          <a:stretch>
            <a:fillRect/>
          </a:stretch>
        </p:blipFill>
        <p:spPr>
          <a:xfrm>
            <a:off x="4994807" y="4306531"/>
            <a:ext cx="3344574" cy="2273152"/>
          </a:xfrm>
          <a:prstGeom prst="rect">
            <a:avLst/>
          </a:prstGeom>
        </p:spPr>
      </p:pic>
    </p:spTree>
    <p:extLst>
      <p:ext uri="{BB962C8B-B14F-4D97-AF65-F5344CB8AC3E}">
        <p14:creationId xmlns:p14="http://schemas.microsoft.com/office/powerpoint/2010/main" val="231555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　移動手段や方法</a:t>
            </a:r>
            <a:endParaRPr kumimoji="1" lang="ja-JP" altLang="en-US" dirty="0"/>
          </a:p>
        </p:txBody>
      </p:sp>
      <p:sp>
        <p:nvSpPr>
          <p:cNvPr id="3" name="コンテンツ プレースホルダー 2"/>
          <p:cNvSpPr>
            <a:spLocks noGrp="1"/>
          </p:cNvSpPr>
          <p:nvPr>
            <p:ph idx="1"/>
          </p:nvPr>
        </p:nvSpPr>
        <p:spPr>
          <a:xfrm>
            <a:off x="914400" y="4522282"/>
            <a:ext cx="8229600" cy="4671435"/>
          </a:xfrm>
        </p:spPr>
        <p:txBody>
          <a:bodyPr/>
          <a:lstStyle/>
          <a:p>
            <a:r>
              <a:rPr lang="ja-JP" altLang="en-US" dirty="0"/>
              <a:t>移</a:t>
            </a:r>
            <a:r>
              <a:rPr lang="ja-JP" altLang="en-US" dirty="0" smtClean="0"/>
              <a:t>動</a:t>
            </a:r>
            <a:r>
              <a:rPr lang="ja-JP" altLang="en-US" dirty="0"/>
              <a:t>手段</a:t>
            </a:r>
            <a:r>
              <a:rPr lang="ja-JP" altLang="en-US" dirty="0" smtClean="0"/>
              <a:t>の</a:t>
            </a:r>
            <a:r>
              <a:rPr lang="ja-JP" altLang="en-US" dirty="0"/>
              <a:t>選択</a:t>
            </a:r>
            <a:r>
              <a:rPr lang="ja-JP" altLang="en-US" dirty="0" smtClean="0"/>
              <a:t>と利用方法</a:t>
            </a:r>
            <a:endParaRPr lang="en-US" altLang="ja-JP" dirty="0" smtClean="0"/>
          </a:p>
          <a:p>
            <a:pPr marL="0" indent="0">
              <a:buNone/>
            </a:pPr>
            <a:r>
              <a:rPr kumimoji="1" lang="ja-JP" altLang="en-US" dirty="0"/>
              <a:t>　</a:t>
            </a:r>
            <a:r>
              <a:rPr kumimoji="1" lang="ja-JP" altLang="en-US" dirty="0" smtClean="0"/>
              <a:t>・電車、バス、飛行機、フェリー、レンタカー</a:t>
            </a:r>
            <a:endParaRPr kumimoji="1" lang="en-US" altLang="ja-JP" dirty="0" smtClean="0"/>
          </a:p>
          <a:p>
            <a:r>
              <a:rPr lang="ja-JP" altLang="en-US" dirty="0"/>
              <a:t>迷</a:t>
            </a:r>
            <a:r>
              <a:rPr lang="ja-JP" altLang="en-US" dirty="0" smtClean="0"/>
              <a:t>惑</a:t>
            </a:r>
            <a:r>
              <a:rPr lang="ja-JP" altLang="en-US" dirty="0"/>
              <a:t>防止</a:t>
            </a:r>
            <a:r>
              <a:rPr lang="ja-JP" altLang="en-US" dirty="0" smtClean="0"/>
              <a:t>や</a:t>
            </a:r>
            <a:r>
              <a:rPr lang="ja-JP" altLang="en-US" dirty="0"/>
              <a:t>事故</a:t>
            </a:r>
            <a:r>
              <a:rPr lang="ja-JP" altLang="en-US" dirty="0" smtClean="0"/>
              <a:t>への</a:t>
            </a:r>
            <a:r>
              <a:rPr lang="ja-JP" altLang="en-US" dirty="0"/>
              <a:t>備</a:t>
            </a:r>
            <a:r>
              <a:rPr lang="ja-JP" altLang="en-US" dirty="0" smtClean="0"/>
              <a:t>え</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22</a:t>
            </a:fld>
            <a:endParaRPr lang="en-US" altLang="ja-JP"/>
          </a:p>
        </p:txBody>
      </p:sp>
      <p:pic>
        <p:nvPicPr>
          <p:cNvPr id="5" name="図 4"/>
          <p:cNvPicPr>
            <a:picLocks noChangeAspect="1"/>
          </p:cNvPicPr>
          <p:nvPr/>
        </p:nvPicPr>
        <p:blipFill>
          <a:blip r:embed="rId3"/>
          <a:stretch>
            <a:fillRect/>
          </a:stretch>
        </p:blipFill>
        <p:spPr>
          <a:xfrm>
            <a:off x="209550" y="1724610"/>
            <a:ext cx="8477250" cy="2466975"/>
          </a:xfrm>
          <a:prstGeom prst="rect">
            <a:avLst/>
          </a:prstGeom>
        </p:spPr>
      </p:pic>
    </p:spTree>
    <p:extLst>
      <p:ext uri="{BB962C8B-B14F-4D97-AF65-F5344CB8AC3E}">
        <p14:creationId xmlns:p14="http://schemas.microsoft.com/office/powerpoint/2010/main" val="221202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0254" y="1210653"/>
            <a:ext cx="8229600" cy="45719"/>
          </a:xfrm>
        </p:spPr>
        <p:txBody>
          <a:bodyPr/>
          <a:lstStyle/>
          <a:p>
            <a:r>
              <a:rPr kumimoji="1" lang="ja-JP" altLang="en-US" dirty="0" smtClean="0"/>
              <a:t>移動手段の選択と利用方法　電車</a:t>
            </a:r>
            <a:endParaRPr kumimoji="1" lang="ja-JP" altLang="en-US" dirty="0"/>
          </a:p>
        </p:txBody>
      </p:sp>
      <p:sp>
        <p:nvSpPr>
          <p:cNvPr id="3" name="コンテンツ プレースホルダー 2"/>
          <p:cNvSpPr>
            <a:spLocks noGrp="1"/>
          </p:cNvSpPr>
          <p:nvPr>
            <p:ph idx="1"/>
          </p:nvPr>
        </p:nvSpPr>
        <p:spPr>
          <a:xfrm>
            <a:off x="709613" y="1540030"/>
            <a:ext cx="8229600" cy="4671435"/>
          </a:xfrm>
        </p:spPr>
        <p:txBody>
          <a:bodyPr/>
          <a:lstStyle/>
          <a:p>
            <a:r>
              <a:rPr kumimoji="1" lang="ja-JP" altLang="en-US" dirty="0" smtClean="0"/>
              <a:t>手回り品として同乗は可能</a:t>
            </a:r>
            <a:endParaRPr kumimoji="1" lang="en-US" altLang="ja-JP" dirty="0" smtClean="0"/>
          </a:p>
          <a:p>
            <a:r>
              <a:rPr lang="ja-JP" altLang="en-US" dirty="0" smtClean="0"/>
              <a:t>ただし</a:t>
            </a:r>
            <a:r>
              <a:rPr lang="ja-JP" altLang="en-US" dirty="0"/>
              <a:t>、</a:t>
            </a:r>
            <a:r>
              <a:rPr kumimoji="1" lang="ja-JP" altLang="en-US" dirty="0" smtClean="0"/>
              <a:t>大きさや重さに制限</a:t>
            </a:r>
            <a:endParaRPr kumimoji="1" lang="en-US" altLang="ja-JP" dirty="0" smtClean="0"/>
          </a:p>
          <a:p>
            <a:r>
              <a:rPr kumimoji="1" lang="ja-JP" altLang="en-US" dirty="0" smtClean="0"/>
              <a:t>追加料金が必要な場合も</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23</a:t>
            </a:fld>
            <a:endParaRPr lang="en-US" altLang="ja-JP"/>
          </a:p>
        </p:txBody>
      </p:sp>
      <p:pic>
        <p:nvPicPr>
          <p:cNvPr id="7" name="図 6"/>
          <p:cNvPicPr>
            <a:picLocks noChangeAspect="1"/>
          </p:cNvPicPr>
          <p:nvPr/>
        </p:nvPicPr>
        <p:blipFill>
          <a:blip r:embed="rId3"/>
          <a:stretch>
            <a:fillRect/>
          </a:stretch>
        </p:blipFill>
        <p:spPr>
          <a:xfrm>
            <a:off x="2466109" y="3120091"/>
            <a:ext cx="5520747" cy="3375032"/>
          </a:xfrm>
          <a:prstGeom prst="rect">
            <a:avLst/>
          </a:prstGeom>
        </p:spPr>
      </p:pic>
    </p:spTree>
    <p:extLst>
      <p:ext uri="{BB962C8B-B14F-4D97-AF65-F5344CB8AC3E}">
        <p14:creationId xmlns:p14="http://schemas.microsoft.com/office/powerpoint/2010/main" val="24241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移動手段の選択と利用方法　バス</a:t>
            </a:r>
            <a:endParaRPr kumimoji="1" lang="ja-JP" altLang="en-US" dirty="0"/>
          </a:p>
        </p:txBody>
      </p:sp>
      <p:sp>
        <p:nvSpPr>
          <p:cNvPr id="3" name="コンテンツ プレースホルダー 2"/>
          <p:cNvSpPr>
            <a:spLocks noGrp="1"/>
          </p:cNvSpPr>
          <p:nvPr>
            <p:ph idx="1"/>
          </p:nvPr>
        </p:nvSpPr>
        <p:spPr>
          <a:xfrm>
            <a:off x="709613" y="2024409"/>
            <a:ext cx="8229600" cy="4671435"/>
          </a:xfrm>
        </p:spPr>
        <p:txBody>
          <a:bodyPr/>
          <a:lstStyle/>
          <a:p>
            <a:r>
              <a:rPr lang="ja-JP" altLang="en-US" dirty="0" smtClean="0"/>
              <a:t>手</a:t>
            </a:r>
            <a:r>
              <a:rPr lang="ja-JP" altLang="en-US" dirty="0"/>
              <a:t>回</a:t>
            </a:r>
            <a:r>
              <a:rPr lang="ja-JP" altLang="en-US" dirty="0" smtClean="0"/>
              <a:t>り</a:t>
            </a:r>
            <a:r>
              <a:rPr lang="ja-JP" altLang="en-US" dirty="0"/>
              <a:t>品</a:t>
            </a:r>
            <a:r>
              <a:rPr lang="ja-JP" altLang="en-US" dirty="0" smtClean="0"/>
              <a:t>として同乗は可能</a:t>
            </a:r>
            <a:endParaRPr lang="en-US" altLang="ja-JP" dirty="0" smtClean="0"/>
          </a:p>
          <a:p>
            <a:r>
              <a:rPr lang="ja-JP" altLang="en-US" dirty="0" smtClean="0"/>
              <a:t>ただし、キャリーバッグに入れる必要あり</a:t>
            </a:r>
            <a:endParaRPr lang="en-US" altLang="ja-JP" dirty="0" smtClean="0"/>
          </a:p>
          <a:p>
            <a:r>
              <a:rPr lang="ja-JP" altLang="en-US" dirty="0"/>
              <a:t>夜</a:t>
            </a:r>
            <a:r>
              <a:rPr lang="ja-JP" altLang="en-US" dirty="0" smtClean="0"/>
              <a:t>行</a:t>
            </a:r>
            <a:r>
              <a:rPr lang="ja-JP" altLang="en-US" dirty="0"/>
              <a:t>便</a:t>
            </a:r>
            <a:r>
              <a:rPr lang="ja-JP" altLang="en-US" dirty="0" smtClean="0"/>
              <a:t>や高速バスでは禁止の場合も</a:t>
            </a:r>
            <a:endParaRPr lang="en-US" altLang="ja-JP" dirty="0" smtClean="0"/>
          </a:p>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24</a:t>
            </a:fld>
            <a:endParaRPr lang="en-US" altLang="ja-JP"/>
          </a:p>
        </p:txBody>
      </p:sp>
      <p:pic>
        <p:nvPicPr>
          <p:cNvPr id="5" name="図 4"/>
          <p:cNvPicPr>
            <a:picLocks noChangeAspect="1"/>
          </p:cNvPicPr>
          <p:nvPr/>
        </p:nvPicPr>
        <p:blipFill>
          <a:blip r:embed="rId3"/>
          <a:stretch>
            <a:fillRect/>
          </a:stretch>
        </p:blipFill>
        <p:spPr>
          <a:xfrm>
            <a:off x="3598543" y="3546764"/>
            <a:ext cx="2920171" cy="2985305"/>
          </a:xfrm>
          <a:prstGeom prst="rect">
            <a:avLst/>
          </a:prstGeom>
        </p:spPr>
      </p:pic>
    </p:spTree>
    <p:extLst>
      <p:ext uri="{BB962C8B-B14F-4D97-AF65-F5344CB8AC3E}">
        <p14:creationId xmlns:p14="http://schemas.microsoft.com/office/powerpoint/2010/main" val="253599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移動手段の選択と利用方法　飛行機</a:t>
            </a:r>
            <a:endParaRPr kumimoji="1" lang="ja-JP" altLang="en-US" dirty="0"/>
          </a:p>
        </p:txBody>
      </p:sp>
      <p:sp>
        <p:nvSpPr>
          <p:cNvPr id="3" name="コンテンツ プレースホルダー 2"/>
          <p:cNvSpPr>
            <a:spLocks noGrp="1"/>
          </p:cNvSpPr>
          <p:nvPr>
            <p:ph idx="1"/>
          </p:nvPr>
        </p:nvSpPr>
        <p:spPr>
          <a:xfrm>
            <a:off x="709613" y="1828868"/>
            <a:ext cx="8229600" cy="4671435"/>
          </a:xfrm>
        </p:spPr>
        <p:txBody>
          <a:bodyPr/>
          <a:lstStyle/>
          <a:p>
            <a:r>
              <a:rPr lang="ja-JP" altLang="en-US" dirty="0" smtClean="0"/>
              <a:t>原則として、貨物室での預かり</a:t>
            </a:r>
            <a:endParaRPr lang="ja-JP" altLang="en-US" dirty="0"/>
          </a:p>
          <a:p>
            <a:r>
              <a:rPr lang="ja-JP" altLang="en-US" dirty="0"/>
              <a:t>特別</a:t>
            </a:r>
            <a:r>
              <a:rPr lang="ja-JP" altLang="en-US" dirty="0" smtClean="0"/>
              <a:t>な</a:t>
            </a:r>
            <a:r>
              <a:rPr lang="ja-JP" altLang="en-US" dirty="0"/>
              <a:t>ツア</a:t>
            </a:r>
            <a:r>
              <a:rPr lang="ja-JP" altLang="en-US" dirty="0" smtClean="0"/>
              <a:t>ーでは、客室での同乗も可能</a:t>
            </a:r>
            <a:endParaRPr lang="en-US" altLang="ja-JP" dirty="0" smtClean="0"/>
          </a:p>
          <a:p>
            <a:r>
              <a:rPr kumimoji="1" lang="ja-JP" altLang="en-US" dirty="0"/>
              <a:t>海外</a:t>
            </a:r>
            <a:r>
              <a:rPr kumimoji="1" lang="ja-JP" altLang="en-US" dirty="0" smtClean="0"/>
              <a:t>の</a:t>
            </a:r>
            <a:r>
              <a:rPr kumimoji="1" lang="ja-JP" altLang="en-US" dirty="0"/>
              <a:t>航</a:t>
            </a:r>
            <a:r>
              <a:rPr kumimoji="1" lang="ja-JP" altLang="en-US" dirty="0" smtClean="0"/>
              <a:t>空</a:t>
            </a:r>
            <a:r>
              <a:rPr kumimoji="1" lang="ja-JP" altLang="en-US" dirty="0"/>
              <a:t>会社</a:t>
            </a:r>
            <a:r>
              <a:rPr kumimoji="1" lang="ja-JP" altLang="en-US" dirty="0" smtClean="0"/>
              <a:t>では、同乗可能なところも</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25</a:t>
            </a:fld>
            <a:endParaRPr lang="en-US" altLang="ja-JP"/>
          </a:p>
        </p:txBody>
      </p:sp>
      <p:pic>
        <p:nvPicPr>
          <p:cNvPr id="5" name="Picture 4" descr="https://www.jal.co.jp/content/www/wwwjalcojp/jp/ja/dom/support/pet/index/_jcr_content/root/contents/responsivegrid1/column_1429504280/col-1-2-2/tmblist_copy.coreimg.375.png/15538586174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54" y="3541058"/>
            <a:ext cx="5548201" cy="295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5378392" y="6130971"/>
            <a:ext cx="2367541" cy="369332"/>
          </a:xfrm>
          <a:prstGeom prst="rect">
            <a:avLst/>
          </a:prstGeom>
          <a:noFill/>
        </p:spPr>
        <p:txBody>
          <a:bodyPr wrap="square" rtlCol="0">
            <a:spAutoFit/>
          </a:bodyPr>
          <a:lstStyle/>
          <a:p>
            <a:r>
              <a:rPr kumimoji="1" lang="ja-JP" altLang="en-US" dirty="0" smtClean="0"/>
              <a:t>写真出典：日本航空</a:t>
            </a:r>
            <a:endParaRPr kumimoji="1" lang="ja-JP" altLang="en-US" dirty="0"/>
          </a:p>
        </p:txBody>
      </p:sp>
    </p:spTree>
    <p:extLst>
      <p:ext uri="{BB962C8B-B14F-4D97-AF65-F5344CB8AC3E}">
        <p14:creationId xmlns:p14="http://schemas.microsoft.com/office/powerpoint/2010/main" val="164553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移動手段の選択と利用方法　フェリー</a:t>
            </a:r>
            <a:endParaRPr kumimoji="1" lang="ja-JP" altLang="en-US" dirty="0"/>
          </a:p>
        </p:txBody>
      </p:sp>
      <p:sp>
        <p:nvSpPr>
          <p:cNvPr id="3" name="コンテンツ プレースホルダー 2"/>
          <p:cNvSpPr>
            <a:spLocks noGrp="1"/>
          </p:cNvSpPr>
          <p:nvPr>
            <p:ph idx="1"/>
          </p:nvPr>
        </p:nvSpPr>
        <p:spPr>
          <a:xfrm>
            <a:off x="709613" y="2002107"/>
            <a:ext cx="8229600" cy="4671435"/>
          </a:xfrm>
        </p:spPr>
        <p:txBody>
          <a:bodyPr/>
          <a:lstStyle/>
          <a:p>
            <a:r>
              <a:rPr lang="ja-JP" altLang="en-US" dirty="0" smtClean="0"/>
              <a:t>車ごと乗船で、ペットは車の中で待機</a:t>
            </a:r>
            <a:endParaRPr lang="en-US" altLang="ja-JP" dirty="0" smtClean="0"/>
          </a:p>
          <a:p>
            <a:r>
              <a:rPr kumimoji="1" lang="ja-JP" altLang="en-US" dirty="0"/>
              <a:t>一部</a:t>
            </a:r>
            <a:r>
              <a:rPr kumimoji="1" lang="ja-JP" altLang="en-US" dirty="0" smtClean="0"/>
              <a:t>の</a:t>
            </a:r>
            <a:r>
              <a:rPr kumimoji="1" lang="ja-JP" altLang="en-US" dirty="0"/>
              <a:t>会社</a:t>
            </a:r>
            <a:r>
              <a:rPr kumimoji="1" lang="ja-JP" altLang="en-US" dirty="0" smtClean="0"/>
              <a:t>では、船内への同伴も許容</a:t>
            </a:r>
            <a:endParaRPr kumimoji="1" lang="en-US" altLang="ja-JP" dirty="0" smtClean="0"/>
          </a:p>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26</a:t>
            </a:fld>
            <a:endParaRPr lang="en-US" altLang="ja-JP"/>
          </a:p>
        </p:txBody>
      </p:sp>
      <p:pic>
        <p:nvPicPr>
          <p:cNvPr id="5" name="Picture 4" descr="https://www.sunflower.co.jp/support/pet/img/img_pet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6392"/>
            <a:ext cx="5242357" cy="264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6169891" y="5624945"/>
            <a:ext cx="2669309" cy="369332"/>
          </a:xfrm>
          <a:prstGeom prst="rect">
            <a:avLst/>
          </a:prstGeom>
          <a:noFill/>
        </p:spPr>
        <p:txBody>
          <a:bodyPr wrap="square" rtlCol="0">
            <a:spAutoFit/>
          </a:bodyPr>
          <a:lstStyle/>
          <a:p>
            <a:r>
              <a:rPr kumimoji="1" lang="ja-JP" altLang="en-US" dirty="0" smtClean="0"/>
              <a:t>写真出典：さんふらわあ</a:t>
            </a:r>
            <a:endParaRPr kumimoji="1" lang="ja-JP" altLang="en-US" dirty="0"/>
          </a:p>
        </p:txBody>
      </p:sp>
    </p:spTree>
    <p:extLst>
      <p:ext uri="{BB962C8B-B14F-4D97-AF65-F5344CB8AC3E}">
        <p14:creationId xmlns:p14="http://schemas.microsoft.com/office/powerpoint/2010/main" val="5817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移動手段の選択と利用方法　タクシー</a:t>
            </a:r>
            <a:endParaRPr kumimoji="1" lang="ja-JP" altLang="en-US" dirty="0"/>
          </a:p>
        </p:txBody>
      </p:sp>
      <p:sp>
        <p:nvSpPr>
          <p:cNvPr id="3" name="コンテンツ プレースホルダー 2"/>
          <p:cNvSpPr>
            <a:spLocks noGrp="1"/>
          </p:cNvSpPr>
          <p:nvPr>
            <p:ph idx="1"/>
          </p:nvPr>
        </p:nvSpPr>
        <p:spPr>
          <a:xfrm>
            <a:off x="608013" y="1863562"/>
            <a:ext cx="8229600" cy="4671435"/>
          </a:xfrm>
        </p:spPr>
        <p:txBody>
          <a:bodyPr/>
          <a:lstStyle/>
          <a:p>
            <a:r>
              <a:rPr kumimoji="1" lang="ja-JP" altLang="en-US" dirty="0" smtClean="0"/>
              <a:t>原則はペットの乗車可能</a:t>
            </a:r>
            <a:endParaRPr kumimoji="1" lang="en-US" altLang="ja-JP" dirty="0" smtClean="0"/>
          </a:p>
          <a:p>
            <a:r>
              <a:rPr lang="ja-JP" altLang="en-US" dirty="0" smtClean="0"/>
              <a:t>ただし、キャリーバッグに入れる必要あり</a:t>
            </a:r>
            <a:endParaRPr lang="en-US" altLang="ja-JP" dirty="0" smtClean="0"/>
          </a:p>
          <a:p>
            <a:r>
              <a:rPr kumimoji="1" lang="ja-JP" altLang="en-US" dirty="0"/>
              <a:t>最</a:t>
            </a:r>
            <a:r>
              <a:rPr kumimoji="1" lang="ja-JP" altLang="en-US" dirty="0" smtClean="0"/>
              <a:t>近は、ペット専用タクシーも登場</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27</a:t>
            </a:fld>
            <a:endParaRPr lang="en-US" altLang="ja-JP"/>
          </a:p>
        </p:txBody>
      </p:sp>
      <p:pic>
        <p:nvPicPr>
          <p:cNvPr id="5" name="図 4"/>
          <p:cNvPicPr>
            <a:picLocks noChangeAspect="1"/>
          </p:cNvPicPr>
          <p:nvPr/>
        </p:nvPicPr>
        <p:blipFill>
          <a:blip r:embed="rId3"/>
          <a:stretch>
            <a:fillRect/>
          </a:stretch>
        </p:blipFill>
        <p:spPr>
          <a:xfrm>
            <a:off x="3355541" y="3574473"/>
            <a:ext cx="3842769" cy="2960524"/>
          </a:xfrm>
          <a:prstGeom prst="rect">
            <a:avLst/>
          </a:prstGeom>
        </p:spPr>
      </p:pic>
    </p:spTree>
    <p:extLst>
      <p:ext uri="{BB962C8B-B14F-4D97-AF65-F5344CB8AC3E}">
        <p14:creationId xmlns:p14="http://schemas.microsoft.com/office/powerpoint/2010/main" val="13024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91176"/>
            <a:ext cx="8229600" cy="45719"/>
          </a:xfrm>
        </p:spPr>
        <p:txBody>
          <a:bodyPr/>
          <a:lstStyle/>
          <a:p>
            <a:r>
              <a:rPr kumimoji="1" lang="ja-JP" altLang="en-US" dirty="0" smtClean="0"/>
              <a:t>移動手段の選択と利用方法　レンタカー</a:t>
            </a:r>
            <a:endParaRPr kumimoji="1" lang="ja-JP" altLang="en-US" dirty="0"/>
          </a:p>
        </p:txBody>
      </p:sp>
      <p:sp>
        <p:nvSpPr>
          <p:cNvPr id="3" name="コンテンツ プレースホルダー 2"/>
          <p:cNvSpPr>
            <a:spLocks noGrp="1"/>
          </p:cNvSpPr>
          <p:nvPr>
            <p:ph idx="1"/>
          </p:nvPr>
        </p:nvSpPr>
        <p:spPr>
          <a:xfrm>
            <a:off x="457200" y="1447656"/>
            <a:ext cx="8229600" cy="4671435"/>
          </a:xfrm>
        </p:spPr>
        <p:txBody>
          <a:bodyPr/>
          <a:lstStyle/>
          <a:p>
            <a:r>
              <a:rPr lang="ja-JP" altLang="en-US" dirty="0" smtClean="0"/>
              <a:t>ペットの同乗が可能なレンタカーもあり</a:t>
            </a:r>
            <a:endParaRPr kumimoji="1" lang="en-US" altLang="ja-JP" dirty="0" smtClean="0"/>
          </a:p>
          <a:p>
            <a:r>
              <a:rPr lang="ja-JP" altLang="en-US" dirty="0" smtClean="0"/>
              <a:t>ただし、事前予約やキャリーバッグに入れておくなどの制限がある場合も</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28</a:t>
            </a:fld>
            <a:endParaRPr lang="en-US" altLang="ja-JP"/>
          </a:p>
        </p:txBody>
      </p:sp>
      <p:pic>
        <p:nvPicPr>
          <p:cNvPr id="5" name="図 4"/>
          <p:cNvPicPr>
            <a:picLocks noChangeAspect="1"/>
          </p:cNvPicPr>
          <p:nvPr/>
        </p:nvPicPr>
        <p:blipFill>
          <a:blip r:embed="rId3"/>
          <a:stretch>
            <a:fillRect/>
          </a:stretch>
        </p:blipFill>
        <p:spPr>
          <a:xfrm>
            <a:off x="2503055" y="2802198"/>
            <a:ext cx="5375563" cy="3745808"/>
          </a:xfrm>
          <a:prstGeom prst="rect">
            <a:avLst/>
          </a:prstGeom>
        </p:spPr>
      </p:pic>
    </p:spTree>
    <p:extLst>
      <p:ext uri="{BB962C8B-B14F-4D97-AF65-F5344CB8AC3E}">
        <p14:creationId xmlns:p14="http://schemas.microsoft.com/office/powerpoint/2010/main" val="28262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移動手段の選択と利用方法　マイカー</a:t>
            </a:r>
            <a:endParaRPr kumimoji="1" lang="ja-JP" altLang="en-US" dirty="0"/>
          </a:p>
        </p:txBody>
      </p:sp>
      <p:sp>
        <p:nvSpPr>
          <p:cNvPr id="3" name="コンテンツ プレースホルダー 2"/>
          <p:cNvSpPr>
            <a:spLocks noGrp="1"/>
          </p:cNvSpPr>
          <p:nvPr>
            <p:ph idx="1"/>
          </p:nvPr>
        </p:nvSpPr>
        <p:spPr>
          <a:xfrm>
            <a:off x="527476" y="1845989"/>
            <a:ext cx="8229600" cy="4671435"/>
          </a:xfrm>
        </p:spPr>
        <p:txBody>
          <a:bodyPr/>
          <a:lstStyle/>
          <a:p>
            <a:r>
              <a:rPr lang="ja-JP" altLang="en-US" dirty="0" smtClean="0"/>
              <a:t>もっとも一般的に利用されている移動手段</a:t>
            </a:r>
            <a:endParaRPr lang="en-US" altLang="ja-JP" dirty="0" smtClean="0"/>
          </a:p>
          <a:p>
            <a:r>
              <a:rPr kumimoji="1" lang="ja-JP" altLang="en-US" dirty="0" smtClean="0"/>
              <a:t>しかし、安全かつ快適なドライブとするための留意事項は多数あり</a:t>
            </a:r>
            <a:endParaRPr kumimoji="1" lang="en-US" altLang="ja-JP" dirty="0" smtClean="0"/>
          </a:p>
          <a:p>
            <a:r>
              <a:rPr lang="ja-JP" altLang="en-US" dirty="0"/>
              <a:t>クレート</a:t>
            </a:r>
            <a:r>
              <a:rPr lang="ja-JP" altLang="en-US" dirty="0" smtClean="0"/>
              <a:t>に</a:t>
            </a:r>
            <a:r>
              <a:rPr lang="ja-JP" altLang="en-US" dirty="0"/>
              <a:t>入</a:t>
            </a:r>
            <a:r>
              <a:rPr lang="ja-JP" altLang="en-US" dirty="0" smtClean="0"/>
              <a:t>れるなど</a:t>
            </a:r>
            <a:endParaRPr lang="en-US" altLang="ja-JP" dirty="0" smtClean="0"/>
          </a:p>
          <a:p>
            <a:pPr marL="0" indent="0">
              <a:buNone/>
            </a:pPr>
            <a:r>
              <a:rPr lang="ja-JP" altLang="en-US" dirty="0"/>
              <a:t>　</a:t>
            </a:r>
            <a:r>
              <a:rPr lang="ja-JP" altLang="en-US" dirty="0" smtClean="0"/>
              <a:t>の方法が適切</a:t>
            </a:r>
            <a:endParaRPr lang="en-US" altLang="ja-JP" dirty="0" smtClean="0"/>
          </a:p>
          <a:p>
            <a:r>
              <a:rPr kumimoji="1" lang="ja-JP" altLang="en-US" dirty="0" smtClean="0"/>
              <a:t>こまめな休憩も重要</a:t>
            </a:r>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29</a:t>
            </a:fld>
            <a:endParaRPr lang="en-US" altLang="ja-JP"/>
          </a:p>
        </p:txBody>
      </p:sp>
      <p:pic>
        <p:nvPicPr>
          <p:cNvPr id="6" name="図 5"/>
          <p:cNvPicPr>
            <a:picLocks noChangeAspect="1"/>
          </p:cNvPicPr>
          <p:nvPr/>
        </p:nvPicPr>
        <p:blipFill>
          <a:blip r:embed="rId3"/>
          <a:stretch>
            <a:fillRect/>
          </a:stretch>
        </p:blipFill>
        <p:spPr>
          <a:xfrm>
            <a:off x="5227715" y="2906527"/>
            <a:ext cx="3155795" cy="3663260"/>
          </a:xfrm>
          <a:prstGeom prst="rect">
            <a:avLst/>
          </a:prstGeom>
        </p:spPr>
      </p:pic>
    </p:spTree>
    <p:extLst>
      <p:ext uri="{BB962C8B-B14F-4D97-AF65-F5344CB8AC3E}">
        <p14:creationId xmlns:p14="http://schemas.microsoft.com/office/powerpoint/2010/main" val="28497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　ペットの適性</a:t>
            </a:r>
            <a:endParaRPr kumimoji="1" lang="ja-JP" altLang="en-US" dirty="0"/>
          </a:p>
        </p:txBody>
      </p:sp>
      <p:sp>
        <p:nvSpPr>
          <p:cNvPr id="3" name="コンテンツ プレースホルダー 2"/>
          <p:cNvSpPr>
            <a:spLocks noGrp="1"/>
          </p:cNvSpPr>
          <p:nvPr>
            <p:ph idx="1"/>
          </p:nvPr>
        </p:nvSpPr>
        <p:spPr>
          <a:xfrm>
            <a:off x="1438508" y="3994125"/>
            <a:ext cx="8229600" cy="4671435"/>
          </a:xfrm>
        </p:spPr>
        <p:txBody>
          <a:bodyPr/>
          <a:lstStyle/>
          <a:p>
            <a:r>
              <a:rPr kumimoji="1" lang="ja-JP" altLang="en-US" dirty="0" smtClean="0"/>
              <a:t>ペットの種類</a:t>
            </a:r>
            <a:endParaRPr kumimoji="1" lang="en-US" altLang="ja-JP" dirty="0" smtClean="0"/>
          </a:p>
          <a:p>
            <a:r>
              <a:rPr lang="ja-JP" altLang="en-US" dirty="0" smtClean="0"/>
              <a:t>ペ</a:t>
            </a:r>
            <a:r>
              <a:rPr lang="ja-JP" altLang="en-US" dirty="0"/>
              <a:t>ット</a:t>
            </a:r>
            <a:r>
              <a:rPr lang="ja-JP" altLang="en-US" dirty="0" smtClean="0"/>
              <a:t>の</a:t>
            </a:r>
            <a:r>
              <a:rPr lang="ja-JP" altLang="en-US" dirty="0"/>
              <a:t>性</a:t>
            </a:r>
            <a:r>
              <a:rPr lang="ja-JP" altLang="en-US" dirty="0" smtClean="0"/>
              <a:t>格や健康状態</a:t>
            </a:r>
            <a:endParaRPr lang="en-US" altLang="ja-JP" dirty="0" smtClean="0"/>
          </a:p>
          <a:p>
            <a:r>
              <a:rPr kumimoji="1" lang="ja-JP" altLang="en-US" dirty="0"/>
              <a:t>ペット</a:t>
            </a:r>
            <a:r>
              <a:rPr kumimoji="1" lang="ja-JP" altLang="en-US" dirty="0" smtClean="0"/>
              <a:t>の数</a:t>
            </a:r>
            <a:endParaRPr kumimoji="1" lang="en-US" altLang="ja-JP" dirty="0" smtClean="0"/>
          </a:p>
          <a:p>
            <a:r>
              <a:rPr lang="ja-JP" altLang="en-US" dirty="0"/>
              <a:t>ペッ</a:t>
            </a:r>
            <a:r>
              <a:rPr lang="ja-JP" altLang="en-US" dirty="0" smtClean="0"/>
              <a:t>ト</a:t>
            </a:r>
            <a:r>
              <a:rPr lang="ja-JP" altLang="en-US" dirty="0"/>
              <a:t>ホテル</a:t>
            </a:r>
            <a:r>
              <a:rPr lang="ja-JP" altLang="en-US" dirty="0" smtClean="0"/>
              <a:t>や</a:t>
            </a:r>
            <a:r>
              <a:rPr lang="ja-JP" altLang="en-US" dirty="0"/>
              <a:t>シッタ</a:t>
            </a:r>
            <a:r>
              <a:rPr lang="ja-JP" altLang="en-US" dirty="0" smtClean="0"/>
              <a:t>ー</a:t>
            </a:r>
            <a:r>
              <a:rPr lang="ja-JP" altLang="en-US" dirty="0"/>
              <a:t>等</a:t>
            </a:r>
            <a:r>
              <a:rPr lang="ja-JP" altLang="en-US" dirty="0" smtClean="0"/>
              <a:t>の</a:t>
            </a:r>
            <a:r>
              <a:rPr lang="ja-JP" altLang="en-US" dirty="0"/>
              <a:t>利用</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a:t>
            </a:fld>
            <a:endParaRPr lang="en-US" altLang="ja-JP"/>
          </a:p>
        </p:txBody>
      </p:sp>
      <p:pic>
        <p:nvPicPr>
          <p:cNvPr id="9" name="図 8"/>
          <p:cNvPicPr>
            <a:picLocks noChangeAspect="1"/>
          </p:cNvPicPr>
          <p:nvPr/>
        </p:nvPicPr>
        <p:blipFill>
          <a:blip r:embed="rId3"/>
          <a:stretch>
            <a:fillRect/>
          </a:stretch>
        </p:blipFill>
        <p:spPr>
          <a:xfrm>
            <a:off x="381000" y="1730019"/>
            <a:ext cx="8305800" cy="1704975"/>
          </a:xfrm>
          <a:prstGeom prst="rect">
            <a:avLst/>
          </a:prstGeom>
        </p:spPr>
      </p:pic>
    </p:spTree>
    <p:extLst>
      <p:ext uri="{BB962C8B-B14F-4D97-AF65-F5344CB8AC3E}">
        <p14:creationId xmlns:p14="http://schemas.microsoft.com/office/powerpoint/2010/main" val="28924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マイカーに同乗時の留意事項</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30</a:t>
            </a:fld>
            <a:endParaRPr lang="en-US" altLang="ja-JP"/>
          </a:p>
        </p:txBody>
      </p:sp>
      <p:pic>
        <p:nvPicPr>
          <p:cNvPr id="5" name="図 4"/>
          <p:cNvPicPr>
            <a:picLocks noChangeAspect="1"/>
          </p:cNvPicPr>
          <p:nvPr/>
        </p:nvPicPr>
        <p:blipFill>
          <a:blip r:embed="rId3"/>
          <a:stretch>
            <a:fillRect/>
          </a:stretch>
        </p:blipFill>
        <p:spPr>
          <a:xfrm>
            <a:off x="544946" y="1676783"/>
            <a:ext cx="7726939" cy="4827205"/>
          </a:xfrm>
          <a:prstGeom prst="rect">
            <a:avLst/>
          </a:prstGeom>
        </p:spPr>
      </p:pic>
    </p:spTree>
    <p:extLst>
      <p:ext uri="{BB962C8B-B14F-4D97-AF65-F5344CB8AC3E}">
        <p14:creationId xmlns:p14="http://schemas.microsoft.com/office/powerpoint/2010/main" val="11124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★公共</a:t>
            </a:r>
            <a:r>
              <a:rPr lang="ja-JP" altLang="en-US" dirty="0"/>
              <a:t>交</a:t>
            </a:r>
            <a:r>
              <a:rPr lang="ja-JP" altLang="en-US" dirty="0" smtClean="0"/>
              <a:t>通</a:t>
            </a:r>
            <a:r>
              <a:rPr lang="ja-JP" altLang="en-US" dirty="0"/>
              <a:t>機</a:t>
            </a:r>
            <a:r>
              <a:rPr lang="ja-JP" altLang="en-US" dirty="0" smtClean="0"/>
              <a:t>関の利用とキャリーバッグ</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キャリーバッグに入れることが原則</a:t>
            </a:r>
            <a:endParaRPr kumimoji="1" lang="en-US" altLang="ja-JP" dirty="0" smtClean="0"/>
          </a:p>
          <a:p>
            <a:r>
              <a:rPr lang="ja-JP" altLang="en-US" dirty="0"/>
              <a:t>普段</a:t>
            </a:r>
            <a:r>
              <a:rPr lang="ja-JP" altLang="en-US" dirty="0" smtClean="0"/>
              <a:t>から、キャリーバッグ</a:t>
            </a:r>
            <a:endParaRPr lang="en-US" altLang="ja-JP" dirty="0" smtClean="0"/>
          </a:p>
          <a:p>
            <a:pPr marL="0" indent="0">
              <a:buNone/>
            </a:pPr>
            <a:r>
              <a:rPr lang="ja-JP" altLang="en-US" dirty="0"/>
              <a:t>　</a:t>
            </a:r>
            <a:r>
              <a:rPr lang="ja-JP" altLang="en-US" dirty="0" smtClean="0"/>
              <a:t>に慣らしておくことが必要</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31</a:t>
            </a:fld>
            <a:endParaRPr lang="en-US" altLang="ja-JP"/>
          </a:p>
        </p:txBody>
      </p:sp>
      <p:pic>
        <p:nvPicPr>
          <p:cNvPr id="5" name="図 4"/>
          <p:cNvPicPr>
            <a:picLocks noChangeAspect="1"/>
          </p:cNvPicPr>
          <p:nvPr/>
        </p:nvPicPr>
        <p:blipFill>
          <a:blip r:embed="rId3"/>
          <a:stretch>
            <a:fillRect/>
          </a:stretch>
        </p:blipFill>
        <p:spPr>
          <a:xfrm>
            <a:off x="5761115" y="2266361"/>
            <a:ext cx="3178098" cy="4296570"/>
          </a:xfrm>
          <a:prstGeom prst="rect">
            <a:avLst/>
          </a:prstGeom>
        </p:spPr>
      </p:pic>
      <p:pic>
        <p:nvPicPr>
          <p:cNvPr id="6" name="図 5"/>
          <p:cNvPicPr>
            <a:picLocks noChangeAspect="1"/>
          </p:cNvPicPr>
          <p:nvPr/>
        </p:nvPicPr>
        <p:blipFill>
          <a:blip r:embed="rId4"/>
          <a:stretch>
            <a:fillRect/>
          </a:stretch>
        </p:blipFill>
        <p:spPr>
          <a:xfrm>
            <a:off x="1003610" y="3573859"/>
            <a:ext cx="3501484" cy="2989072"/>
          </a:xfrm>
          <a:prstGeom prst="rect">
            <a:avLst/>
          </a:prstGeom>
        </p:spPr>
      </p:pic>
    </p:spTree>
    <p:extLst>
      <p:ext uri="{BB962C8B-B14F-4D97-AF65-F5344CB8AC3E}">
        <p14:creationId xmlns:p14="http://schemas.microsoft.com/office/powerpoint/2010/main" val="4080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迷</a:t>
            </a:r>
            <a:r>
              <a:rPr lang="ja-JP" altLang="en-US" dirty="0" smtClean="0"/>
              <a:t>惑</a:t>
            </a:r>
            <a:r>
              <a:rPr lang="ja-JP" altLang="en-US" dirty="0"/>
              <a:t>防止</a:t>
            </a:r>
            <a:r>
              <a:rPr lang="ja-JP" altLang="en-US" dirty="0" smtClean="0"/>
              <a:t>や事故への備え</a:t>
            </a:r>
            <a:endParaRPr kumimoji="1" lang="ja-JP" altLang="en-US" dirty="0"/>
          </a:p>
        </p:txBody>
      </p:sp>
      <p:sp>
        <p:nvSpPr>
          <p:cNvPr id="3" name="コンテンツ プレースホルダー 2"/>
          <p:cNvSpPr>
            <a:spLocks noGrp="1"/>
          </p:cNvSpPr>
          <p:nvPr>
            <p:ph idx="1"/>
          </p:nvPr>
        </p:nvSpPr>
        <p:spPr>
          <a:xfrm>
            <a:off x="709613" y="1845989"/>
            <a:ext cx="8229600" cy="4671435"/>
          </a:xfrm>
        </p:spPr>
        <p:txBody>
          <a:bodyPr/>
          <a:lstStyle/>
          <a:p>
            <a:r>
              <a:rPr lang="ja-JP" altLang="en-US" dirty="0" smtClean="0"/>
              <a:t>ペットが嫌い、アレルギーがあるなどといった人がいることへの配慮が必要</a:t>
            </a:r>
            <a:endParaRPr lang="en-US" altLang="ja-JP" dirty="0" smtClean="0"/>
          </a:p>
          <a:p>
            <a:r>
              <a:rPr kumimoji="1" lang="ja-JP" altLang="en-US" dirty="0"/>
              <a:t>マイカ</a:t>
            </a:r>
            <a:r>
              <a:rPr kumimoji="1" lang="ja-JP" altLang="en-US" dirty="0" smtClean="0"/>
              <a:t>ーの</a:t>
            </a:r>
            <a:r>
              <a:rPr kumimoji="1" lang="ja-JP" altLang="en-US" dirty="0"/>
              <a:t>場合</a:t>
            </a:r>
            <a:r>
              <a:rPr kumimoji="1" lang="ja-JP" altLang="en-US" dirty="0" smtClean="0"/>
              <a:t>も、衝突事故に備えて、クレートの中に入れるなどの措置が必要</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32</a:t>
            </a:fld>
            <a:endParaRPr lang="en-US" altLang="ja-JP"/>
          </a:p>
        </p:txBody>
      </p:sp>
      <p:pic>
        <p:nvPicPr>
          <p:cNvPr id="5" name="図 4"/>
          <p:cNvPicPr>
            <a:picLocks noChangeAspect="1"/>
          </p:cNvPicPr>
          <p:nvPr/>
        </p:nvPicPr>
        <p:blipFill>
          <a:blip r:embed="rId3"/>
          <a:stretch>
            <a:fillRect/>
          </a:stretch>
        </p:blipFill>
        <p:spPr>
          <a:xfrm>
            <a:off x="1525289" y="3897745"/>
            <a:ext cx="6156911" cy="2619679"/>
          </a:xfrm>
          <a:prstGeom prst="rect">
            <a:avLst/>
          </a:prstGeom>
        </p:spPr>
      </p:pic>
    </p:spTree>
    <p:extLst>
      <p:ext uri="{BB962C8B-B14F-4D97-AF65-F5344CB8AC3E}">
        <p14:creationId xmlns:p14="http://schemas.microsoft.com/office/powerpoint/2010/main" val="266403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４　病気やトラブル</a:t>
            </a:r>
            <a:endParaRPr kumimoji="1" lang="ja-JP" altLang="en-US" dirty="0"/>
          </a:p>
        </p:txBody>
      </p:sp>
      <p:sp>
        <p:nvSpPr>
          <p:cNvPr id="3" name="コンテンツ プレースホルダー 2"/>
          <p:cNvSpPr>
            <a:spLocks noGrp="1"/>
          </p:cNvSpPr>
          <p:nvPr>
            <p:ph idx="1"/>
          </p:nvPr>
        </p:nvSpPr>
        <p:spPr>
          <a:xfrm>
            <a:off x="1349297" y="4083334"/>
            <a:ext cx="8229600" cy="4671435"/>
          </a:xfrm>
        </p:spPr>
        <p:txBody>
          <a:bodyPr/>
          <a:lstStyle/>
          <a:p>
            <a:r>
              <a:rPr lang="ja-JP" altLang="en-US" dirty="0" smtClean="0"/>
              <a:t>必要とされる主な健康管理や予防対策</a:t>
            </a:r>
            <a:endParaRPr lang="en-US" altLang="ja-JP" dirty="0" smtClean="0"/>
          </a:p>
          <a:p>
            <a:pPr marL="0" indent="0">
              <a:buNone/>
            </a:pPr>
            <a:r>
              <a:rPr lang="ja-JP" altLang="en-US" dirty="0"/>
              <a:t>　</a:t>
            </a:r>
            <a:r>
              <a:rPr lang="ja-JP" altLang="en-US" dirty="0" smtClean="0"/>
              <a:t>・熱中症、車酔い、感染症</a:t>
            </a:r>
            <a:endParaRPr lang="en-US" altLang="ja-JP" dirty="0" smtClean="0"/>
          </a:p>
          <a:p>
            <a:r>
              <a:rPr kumimoji="1" lang="ja-JP" altLang="en-US" dirty="0" smtClean="0"/>
              <a:t>緊急時の備え</a:t>
            </a:r>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33</a:t>
            </a:fld>
            <a:endParaRPr lang="en-US" altLang="ja-JP"/>
          </a:p>
        </p:txBody>
      </p:sp>
      <p:pic>
        <p:nvPicPr>
          <p:cNvPr id="5" name="図 4"/>
          <p:cNvPicPr>
            <a:picLocks noChangeAspect="1"/>
          </p:cNvPicPr>
          <p:nvPr/>
        </p:nvPicPr>
        <p:blipFill>
          <a:blip r:embed="rId3"/>
          <a:stretch>
            <a:fillRect/>
          </a:stretch>
        </p:blipFill>
        <p:spPr>
          <a:xfrm>
            <a:off x="481012" y="1943286"/>
            <a:ext cx="8181975" cy="1590675"/>
          </a:xfrm>
          <a:prstGeom prst="rect">
            <a:avLst/>
          </a:prstGeom>
        </p:spPr>
      </p:pic>
    </p:spTree>
    <p:extLst>
      <p:ext uri="{BB962C8B-B14F-4D97-AF65-F5344CB8AC3E}">
        <p14:creationId xmlns:p14="http://schemas.microsoft.com/office/powerpoint/2010/main" val="28908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熱中</a:t>
            </a:r>
            <a:r>
              <a:rPr lang="ja-JP" altLang="en-US" dirty="0" smtClean="0"/>
              <a:t>症（必</a:t>
            </a:r>
            <a:r>
              <a:rPr lang="ja-JP" altLang="en-US" dirty="0"/>
              <a:t>要</a:t>
            </a:r>
            <a:r>
              <a:rPr lang="ja-JP" altLang="en-US" dirty="0" smtClean="0"/>
              <a:t>とされる</a:t>
            </a:r>
            <a:r>
              <a:rPr lang="ja-JP" altLang="en-US" dirty="0"/>
              <a:t>健</a:t>
            </a:r>
            <a:r>
              <a:rPr lang="ja-JP" altLang="en-US" dirty="0" smtClean="0"/>
              <a:t>康</a:t>
            </a:r>
            <a:r>
              <a:rPr lang="ja-JP" altLang="en-US" dirty="0"/>
              <a:t>管理</a:t>
            </a:r>
            <a:r>
              <a:rPr lang="ja-JP" altLang="en-US" dirty="0" smtClean="0"/>
              <a:t>や予防対策）　</a:t>
            </a:r>
            <a:endParaRPr kumimoji="1" lang="ja-JP" altLang="en-US" dirty="0"/>
          </a:p>
        </p:txBody>
      </p:sp>
      <p:sp>
        <p:nvSpPr>
          <p:cNvPr id="3" name="コンテンツ プレースホルダー 2"/>
          <p:cNvSpPr>
            <a:spLocks noGrp="1"/>
          </p:cNvSpPr>
          <p:nvPr>
            <p:ph idx="1"/>
          </p:nvPr>
        </p:nvSpPr>
        <p:spPr>
          <a:xfrm>
            <a:off x="412596" y="1719276"/>
            <a:ext cx="8229600" cy="4671435"/>
          </a:xfrm>
        </p:spPr>
        <p:txBody>
          <a:bodyPr/>
          <a:lstStyle/>
          <a:p>
            <a:r>
              <a:rPr kumimoji="1" lang="ja-JP" altLang="en-US" dirty="0" smtClean="0"/>
              <a:t>犬や猫は汗をかいて温度調整ができない</a:t>
            </a:r>
            <a:endParaRPr kumimoji="1" lang="en-US" altLang="ja-JP" dirty="0" smtClean="0"/>
          </a:p>
          <a:p>
            <a:r>
              <a:rPr lang="ja-JP" altLang="en-US" dirty="0"/>
              <a:t>犬</a:t>
            </a:r>
            <a:r>
              <a:rPr lang="ja-JP" altLang="en-US" dirty="0" smtClean="0"/>
              <a:t>は暑さに弱いので熱中</a:t>
            </a:r>
            <a:r>
              <a:rPr lang="ja-JP" altLang="en-US" dirty="0"/>
              <a:t>症</a:t>
            </a:r>
            <a:r>
              <a:rPr lang="ja-JP" altLang="en-US" dirty="0" smtClean="0"/>
              <a:t>になりやすい</a:t>
            </a:r>
            <a:endParaRPr lang="en-US" altLang="ja-JP" dirty="0" smtClean="0"/>
          </a:p>
          <a:p>
            <a:r>
              <a:rPr kumimoji="1" lang="ja-JP" altLang="en-US" dirty="0"/>
              <a:t>車</a:t>
            </a:r>
            <a:r>
              <a:rPr kumimoji="1" lang="ja-JP" altLang="en-US" dirty="0" smtClean="0"/>
              <a:t>の</a:t>
            </a:r>
            <a:r>
              <a:rPr kumimoji="1" lang="ja-JP" altLang="en-US" dirty="0"/>
              <a:t>中</a:t>
            </a:r>
            <a:r>
              <a:rPr kumimoji="1" lang="ja-JP" altLang="en-US" dirty="0" smtClean="0"/>
              <a:t>は</a:t>
            </a:r>
            <a:r>
              <a:rPr kumimoji="1" lang="ja-JP" altLang="en-US" dirty="0"/>
              <a:t>特</a:t>
            </a:r>
            <a:r>
              <a:rPr kumimoji="1" lang="ja-JP" altLang="en-US" dirty="0" smtClean="0"/>
              <a:t>に危険な場所</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34</a:t>
            </a:fld>
            <a:endParaRPr lang="en-US" altLang="ja-JP"/>
          </a:p>
        </p:txBody>
      </p:sp>
      <p:pic>
        <p:nvPicPr>
          <p:cNvPr id="5" name="図 4"/>
          <p:cNvPicPr>
            <a:picLocks noChangeAspect="1"/>
          </p:cNvPicPr>
          <p:nvPr/>
        </p:nvPicPr>
        <p:blipFill>
          <a:blip r:embed="rId3"/>
          <a:stretch>
            <a:fillRect/>
          </a:stretch>
        </p:blipFill>
        <p:spPr>
          <a:xfrm>
            <a:off x="4866364" y="2810107"/>
            <a:ext cx="4273568" cy="3785491"/>
          </a:xfrm>
          <a:prstGeom prst="rect">
            <a:avLst/>
          </a:prstGeom>
        </p:spPr>
      </p:pic>
      <p:pic>
        <p:nvPicPr>
          <p:cNvPr id="6" name="図 5"/>
          <p:cNvPicPr>
            <a:picLocks noChangeAspect="1"/>
          </p:cNvPicPr>
          <p:nvPr/>
        </p:nvPicPr>
        <p:blipFill>
          <a:blip r:embed="rId4"/>
          <a:stretch>
            <a:fillRect/>
          </a:stretch>
        </p:blipFill>
        <p:spPr>
          <a:xfrm>
            <a:off x="595401" y="3298571"/>
            <a:ext cx="3616382" cy="1929986"/>
          </a:xfrm>
          <a:prstGeom prst="rect">
            <a:avLst/>
          </a:prstGeom>
        </p:spPr>
      </p:pic>
      <p:pic>
        <p:nvPicPr>
          <p:cNvPr id="7" name="図 6"/>
          <p:cNvPicPr>
            <a:picLocks noChangeAspect="1"/>
          </p:cNvPicPr>
          <p:nvPr/>
        </p:nvPicPr>
        <p:blipFill>
          <a:blip r:embed="rId5"/>
          <a:stretch>
            <a:fillRect/>
          </a:stretch>
        </p:blipFill>
        <p:spPr>
          <a:xfrm>
            <a:off x="2268854" y="4895204"/>
            <a:ext cx="2099774" cy="1700394"/>
          </a:xfrm>
          <a:prstGeom prst="rect">
            <a:avLst/>
          </a:prstGeom>
        </p:spPr>
      </p:pic>
    </p:spTree>
    <p:extLst>
      <p:ext uri="{BB962C8B-B14F-4D97-AF65-F5344CB8AC3E}">
        <p14:creationId xmlns:p14="http://schemas.microsoft.com/office/powerpoint/2010/main" val="24266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　車酔い（必</a:t>
            </a:r>
            <a:r>
              <a:rPr lang="ja-JP" altLang="en-US" dirty="0"/>
              <a:t>要とされる健康管理や予防対</a:t>
            </a:r>
            <a:r>
              <a:rPr lang="ja-JP" altLang="en-US" dirty="0" smtClean="0"/>
              <a:t>策）</a:t>
            </a:r>
            <a:endParaRPr kumimoji="1" lang="ja-JP" altLang="en-US" dirty="0"/>
          </a:p>
        </p:txBody>
      </p:sp>
      <p:sp>
        <p:nvSpPr>
          <p:cNvPr id="3" name="コンテンツ プレースホルダー 2"/>
          <p:cNvSpPr>
            <a:spLocks noGrp="1"/>
          </p:cNvSpPr>
          <p:nvPr>
            <p:ph idx="1"/>
          </p:nvPr>
        </p:nvSpPr>
        <p:spPr>
          <a:xfrm>
            <a:off x="457200" y="1875392"/>
            <a:ext cx="8229600" cy="4671435"/>
          </a:xfrm>
        </p:spPr>
        <p:txBody>
          <a:bodyPr/>
          <a:lstStyle/>
          <a:p>
            <a:r>
              <a:rPr kumimoji="1" lang="ja-JP" altLang="en-US" dirty="0" smtClean="0"/>
              <a:t>犬は車酔いする個体が少なくない</a:t>
            </a:r>
            <a:endParaRPr kumimoji="1" lang="en-US" altLang="ja-JP" dirty="0" smtClean="0"/>
          </a:p>
          <a:p>
            <a:r>
              <a:rPr lang="ja-JP" altLang="en-US" dirty="0"/>
              <a:t>クレー</a:t>
            </a:r>
            <a:r>
              <a:rPr lang="ja-JP" altLang="en-US" dirty="0" smtClean="0"/>
              <a:t>トに</a:t>
            </a:r>
            <a:r>
              <a:rPr lang="ja-JP" altLang="en-US" dirty="0"/>
              <a:t>入</a:t>
            </a:r>
            <a:r>
              <a:rPr lang="ja-JP" altLang="en-US" dirty="0" smtClean="0"/>
              <a:t>れたり、急発進等を避けるなどの工夫が必要</a:t>
            </a:r>
            <a:endParaRPr lang="en-US" altLang="ja-JP" dirty="0" smtClean="0"/>
          </a:p>
          <a:p>
            <a:r>
              <a:rPr kumimoji="1" lang="ja-JP" altLang="en-US" dirty="0"/>
              <a:t>動</a:t>
            </a:r>
            <a:r>
              <a:rPr kumimoji="1" lang="ja-JP" altLang="en-US" dirty="0" smtClean="0"/>
              <a:t>物</a:t>
            </a:r>
            <a:r>
              <a:rPr kumimoji="1" lang="ja-JP" altLang="en-US" dirty="0"/>
              <a:t>病院</a:t>
            </a:r>
            <a:r>
              <a:rPr kumimoji="1" lang="ja-JP" altLang="en-US" dirty="0" smtClean="0"/>
              <a:t>で</a:t>
            </a:r>
            <a:r>
              <a:rPr kumimoji="1" lang="ja-JP" altLang="en-US" dirty="0"/>
              <a:t>車酔</a:t>
            </a:r>
            <a:r>
              <a:rPr kumimoji="1" lang="ja-JP" altLang="en-US" dirty="0" smtClean="0"/>
              <a:t>いの薬を</a:t>
            </a:r>
            <a:endParaRPr kumimoji="1" lang="en-US" altLang="ja-JP" dirty="0" smtClean="0"/>
          </a:p>
          <a:p>
            <a:pPr marL="0" indent="0">
              <a:buNone/>
            </a:pPr>
            <a:r>
              <a:rPr lang="ja-JP" altLang="en-US" dirty="0"/>
              <a:t>　</a:t>
            </a:r>
            <a:r>
              <a:rPr kumimoji="1" lang="ja-JP" altLang="en-US" dirty="0" smtClean="0"/>
              <a:t>処方してもらう方法もある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35</a:t>
            </a:fld>
            <a:endParaRPr lang="en-US" altLang="ja-JP"/>
          </a:p>
        </p:txBody>
      </p:sp>
      <p:pic>
        <p:nvPicPr>
          <p:cNvPr id="6" name="図 5"/>
          <p:cNvPicPr>
            <a:picLocks noChangeAspect="1"/>
          </p:cNvPicPr>
          <p:nvPr/>
        </p:nvPicPr>
        <p:blipFill>
          <a:blip r:embed="rId3"/>
          <a:stretch>
            <a:fillRect/>
          </a:stretch>
        </p:blipFill>
        <p:spPr>
          <a:xfrm>
            <a:off x="5277966" y="3657600"/>
            <a:ext cx="3661247" cy="2889227"/>
          </a:xfrm>
          <a:prstGeom prst="rect">
            <a:avLst/>
          </a:prstGeom>
        </p:spPr>
      </p:pic>
    </p:spTree>
    <p:extLst>
      <p:ext uri="{BB962C8B-B14F-4D97-AF65-F5344CB8AC3E}">
        <p14:creationId xmlns:p14="http://schemas.microsoft.com/office/powerpoint/2010/main" val="410560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ノミ・ダ</a:t>
            </a:r>
            <a:r>
              <a:rPr lang="ja-JP" altLang="en-US" dirty="0" smtClean="0"/>
              <a:t>ニ（必</a:t>
            </a:r>
            <a:r>
              <a:rPr lang="ja-JP" altLang="en-US" dirty="0"/>
              <a:t>要</a:t>
            </a:r>
            <a:r>
              <a:rPr lang="ja-JP" altLang="en-US" dirty="0" smtClean="0"/>
              <a:t>とされる</a:t>
            </a:r>
            <a:r>
              <a:rPr lang="ja-JP" altLang="en-US" dirty="0"/>
              <a:t>健</a:t>
            </a:r>
            <a:r>
              <a:rPr lang="ja-JP" altLang="en-US" dirty="0" smtClean="0"/>
              <a:t>康</a:t>
            </a:r>
            <a:r>
              <a:rPr lang="ja-JP" altLang="en-US" dirty="0"/>
              <a:t>管理</a:t>
            </a:r>
            <a:r>
              <a:rPr lang="ja-JP" altLang="en-US" dirty="0" smtClean="0"/>
              <a:t>や予防対策）　</a:t>
            </a:r>
            <a:endParaRPr kumimoji="1" lang="ja-JP" altLang="en-US" dirty="0"/>
          </a:p>
        </p:txBody>
      </p:sp>
      <p:sp>
        <p:nvSpPr>
          <p:cNvPr id="3" name="コンテンツ プレースホルダー 2"/>
          <p:cNvSpPr>
            <a:spLocks noGrp="1"/>
          </p:cNvSpPr>
          <p:nvPr>
            <p:ph idx="1"/>
          </p:nvPr>
        </p:nvSpPr>
        <p:spPr>
          <a:xfrm>
            <a:off x="457200" y="1740516"/>
            <a:ext cx="8229600" cy="4671435"/>
          </a:xfrm>
        </p:spPr>
        <p:txBody>
          <a:bodyPr/>
          <a:lstStyle/>
          <a:p>
            <a:r>
              <a:rPr kumimoji="1" lang="ja-JP" altLang="en-US" dirty="0" smtClean="0"/>
              <a:t>春から秋は発生しやすい時期</a:t>
            </a:r>
            <a:endParaRPr kumimoji="1" lang="en-US" altLang="ja-JP" dirty="0" smtClean="0"/>
          </a:p>
          <a:p>
            <a:r>
              <a:rPr lang="ja-JP" altLang="en-US" dirty="0"/>
              <a:t>予防薬</a:t>
            </a:r>
            <a:r>
              <a:rPr lang="ja-JP" altLang="en-US" dirty="0" smtClean="0"/>
              <a:t>の</a:t>
            </a:r>
            <a:r>
              <a:rPr lang="ja-JP" altLang="en-US" dirty="0"/>
              <a:t>投与</a:t>
            </a:r>
            <a:r>
              <a:rPr lang="ja-JP" altLang="en-US" dirty="0" smtClean="0"/>
              <a:t>である程度</a:t>
            </a:r>
            <a:endParaRPr lang="en-US" altLang="ja-JP" dirty="0" smtClean="0"/>
          </a:p>
          <a:p>
            <a:pPr marL="0" indent="0">
              <a:buNone/>
            </a:pPr>
            <a:r>
              <a:rPr lang="ja-JP" altLang="en-US" dirty="0"/>
              <a:t>　</a:t>
            </a:r>
            <a:r>
              <a:rPr lang="ja-JP" altLang="en-US" dirty="0" smtClean="0"/>
              <a:t>は防止できる</a:t>
            </a:r>
            <a:endParaRPr lang="en-US" altLang="ja-JP" dirty="0" smtClean="0"/>
          </a:p>
          <a:p>
            <a:r>
              <a:rPr kumimoji="1" lang="ja-JP" altLang="en-US" dirty="0"/>
              <a:t>ノミ</a:t>
            </a:r>
            <a:r>
              <a:rPr kumimoji="1" lang="ja-JP" altLang="en-US" dirty="0" smtClean="0"/>
              <a:t>や</a:t>
            </a:r>
            <a:r>
              <a:rPr kumimoji="1" lang="ja-JP" altLang="en-US" dirty="0"/>
              <a:t>ダ</a:t>
            </a:r>
            <a:r>
              <a:rPr kumimoji="1" lang="ja-JP" altLang="en-US" dirty="0" smtClean="0"/>
              <a:t>ニにより、感染</a:t>
            </a:r>
            <a:endParaRPr kumimoji="1" lang="en-US" altLang="ja-JP" dirty="0" smtClean="0"/>
          </a:p>
          <a:p>
            <a:pPr marL="0" indent="0">
              <a:buNone/>
            </a:pPr>
            <a:r>
              <a:rPr lang="ja-JP" altLang="en-US" dirty="0"/>
              <a:t>　</a:t>
            </a:r>
            <a:r>
              <a:rPr kumimoji="1" lang="ja-JP" altLang="en-US" dirty="0" smtClean="0"/>
              <a:t>症にかかることも</a:t>
            </a:r>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36</a:t>
            </a:fld>
            <a:endParaRPr lang="en-US" altLang="ja-JP"/>
          </a:p>
        </p:txBody>
      </p:sp>
      <p:pic>
        <p:nvPicPr>
          <p:cNvPr id="5" name="図 4"/>
          <p:cNvPicPr>
            <a:picLocks noChangeAspect="1"/>
          </p:cNvPicPr>
          <p:nvPr/>
        </p:nvPicPr>
        <p:blipFill>
          <a:blip r:embed="rId3"/>
          <a:stretch>
            <a:fillRect/>
          </a:stretch>
        </p:blipFill>
        <p:spPr>
          <a:xfrm>
            <a:off x="5738814" y="1579811"/>
            <a:ext cx="3200399" cy="4653720"/>
          </a:xfrm>
          <a:prstGeom prst="rect">
            <a:avLst/>
          </a:prstGeom>
        </p:spPr>
      </p:pic>
      <p:pic>
        <p:nvPicPr>
          <p:cNvPr id="6" name="図 5"/>
          <p:cNvPicPr>
            <a:picLocks noChangeAspect="1"/>
          </p:cNvPicPr>
          <p:nvPr/>
        </p:nvPicPr>
        <p:blipFill>
          <a:blip r:embed="rId4"/>
          <a:stretch>
            <a:fillRect/>
          </a:stretch>
        </p:blipFill>
        <p:spPr>
          <a:xfrm>
            <a:off x="5738814" y="6272477"/>
            <a:ext cx="3313803" cy="338507"/>
          </a:xfrm>
          <a:prstGeom prst="rect">
            <a:avLst/>
          </a:prstGeom>
        </p:spPr>
      </p:pic>
      <p:pic>
        <p:nvPicPr>
          <p:cNvPr id="7" name="図 6"/>
          <p:cNvPicPr>
            <a:picLocks noChangeAspect="1"/>
          </p:cNvPicPr>
          <p:nvPr/>
        </p:nvPicPr>
        <p:blipFill>
          <a:blip r:embed="rId5"/>
          <a:stretch>
            <a:fillRect/>
          </a:stretch>
        </p:blipFill>
        <p:spPr>
          <a:xfrm>
            <a:off x="2698595" y="4366775"/>
            <a:ext cx="1684835" cy="2045176"/>
          </a:xfrm>
          <a:prstGeom prst="rect">
            <a:avLst/>
          </a:prstGeom>
        </p:spPr>
      </p:pic>
    </p:spTree>
    <p:extLst>
      <p:ext uri="{BB962C8B-B14F-4D97-AF65-F5344CB8AC3E}">
        <p14:creationId xmlns:p14="http://schemas.microsoft.com/office/powerpoint/2010/main" val="406948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感染症（必</a:t>
            </a:r>
            <a:r>
              <a:rPr lang="ja-JP" altLang="en-US" dirty="0"/>
              <a:t>要</a:t>
            </a:r>
            <a:r>
              <a:rPr lang="ja-JP" altLang="en-US" dirty="0" smtClean="0"/>
              <a:t>とされる</a:t>
            </a:r>
            <a:r>
              <a:rPr lang="ja-JP" altLang="en-US" dirty="0"/>
              <a:t>健</a:t>
            </a:r>
            <a:r>
              <a:rPr lang="ja-JP" altLang="en-US" dirty="0" smtClean="0"/>
              <a:t>康</a:t>
            </a:r>
            <a:r>
              <a:rPr lang="ja-JP" altLang="en-US" dirty="0"/>
              <a:t>管理</a:t>
            </a:r>
            <a:r>
              <a:rPr lang="ja-JP" altLang="en-US" dirty="0" smtClean="0"/>
              <a:t>や予防対策）</a:t>
            </a:r>
            <a:endParaRPr kumimoji="1" lang="ja-JP" altLang="en-US" dirty="0"/>
          </a:p>
        </p:txBody>
      </p:sp>
      <p:sp>
        <p:nvSpPr>
          <p:cNvPr id="3" name="コンテンツ プレースホルダー 2"/>
          <p:cNvSpPr>
            <a:spLocks noGrp="1"/>
          </p:cNvSpPr>
          <p:nvPr>
            <p:ph idx="1"/>
          </p:nvPr>
        </p:nvSpPr>
        <p:spPr>
          <a:xfrm>
            <a:off x="457200" y="1763881"/>
            <a:ext cx="8229600" cy="4671435"/>
          </a:xfrm>
        </p:spPr>
        <p:txBody>
          <a:bodyPr/>
          <a:lstStyle/>
          <a:p>
            <a:r>
              <a:rPr lang="ja-JP" altLang="en-US" dirty="0"/>
              <a:t>マダ</a:t>
            </a:r>
            <a:r>
              <a:rPr lang="ja-JP" altLang="en-US" dirty="0" smtClean="0"/>
              <a:t>ニが媒介する感染症に注意が必要</a:t>
            </a:r>
            <a:endParaRPr lang="en-US" altLang="ja-JP" dirty="0" smtClean="0"/>
          </a:p>
          <a:p>
            <a:r>
              <a:rPr kumimoji="1" lang="ja-JP" altLang="en-US" dirty="0"/>
              <a:t>多</a:t>
            </a:r>
            <a:r>
              <a:rPr kumimoji="1" lang="ja-JP" altLang="en-US" dirty="0" smtClean="0"/>
              <a:t>くは、人にも感染する「人と動物の共通感染症」であることも</a:t>
            </a:r>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37</a:t>
            </a:fld>
            <a:endParaRPr lang="en-US" altLang="ja-JP"/>
          </a:p>
        </p:txBody>
      </p:sp>
      <p:pic>
        <p:nvPicPr>
          <p:cNvPr id="5" name="図 4"/>
          <p:cNvPicPr>
            <a:picLocks noChangeAspect="1"/>
          </p:cNvPicPr>
          <p:nvPr/>
        </p:nvPicPr>
        <p:blipFill>
          <a:blip r:embed="rId3"/>
          <a:stretch>
            <a:fillRect/>
          </a:stretch>
        </p:blipFill>
        <p:spPr>
          <a:xfrm>
            <a:off x="1726335" y="3140923"/>
            <a:ext cx="6581775" cy="3438525"/>
          </a:xfrm>
          <a:prstGeom prst="rect">
            <a:avLst/>
          </a:prstGeom>
        </p:spPr>
      </p:pic>
    </p:spTree>
    <p:extLst>
      <p:ext uri="{BB962C8B-B14F-4D97-AF65-F5344CB8AC3E}">
        <p14:creationId xmlns:p14="http://schemas.microsoft.com/office/powerpoint/2010/main" val="308601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662563"/>
            <a:ext cx="8229600" cy="494594"/>
          </a:xfrm>
        </p:spPr>
        <p:txBody>
          <a:bodyPr/>
          <a:lstStyle/>
          <a:p>
            <a:r>
              <a:rPr kumimoji="1" lang="ja-JP" altLang="en-US" sz="2800" dirty="0" smtClean="0"/>
              <a:t>学生と先生の問答コーナー</a:t>
            </a:r>
            <a:endParaRPr kumimoji="1" lang="ja-JP" altLang="en-US" sz="2800" dirty="0"/>
          </a:p>
        </p:txBody>
      </p:sp>
      <p:sp>
        <p:nvSpPr>
          <p:cNvPr id="6" name="テキスト プレースホルダー 5"/>
          <p:cNvSpPr>
            <a:spLocks noGrp="1"/>
          </p:cNvSpPr>
          <p:nvPr>
            <p:ph type="body" idx="1"/>
          </p:nvPr>
        </p:nvSpPr>
        <p:spPr>
          <a:xfrm>
            <a:off x="388649" y="1417638"/>
            <a:ext cx="4040188" cy="639762"/>
          </a:xfrm>
        </p:spPr>
        <p:txBody>
          <a:bodyPr/>
          <a:lstStyle/>
          <a:p>
            <a:r>
              <a:rPr lang="ja-JP" altLang="en-US" sz="2800" dirty="0"/>
              <a:t>質</a:t>
            </a:r>
            <a:r>
              <a:rPr lang="ja-JP" altLang="en-US" sz="2800" dirty="0" smtClean="0"/>
              <a:t>問</a:t>
            </a:r>
            <a:r>
              <a:rPr lang="en-US" altLang="ja-JP" sz="2800" dirty="0" smtClean="0"/>
              <a:t>(</a:t>
            </a:r>
            <a:r>
              <a:rPr lang="ja-JP" altLang="en-US" sz="2800" dirty="0" smtClean="0"/>
              <a:t>学生</a:t>
            </a:r>
            <a:r>
              <a:rPr lang="en-US" altLang="ja-JP" sz="2800" dirty="0" smtClean="0"/>
              <a:t>)</a:t>
            </a:r>
          </a:p>
        </p:txBody>
      </p:sp>
      <p:sp>
        <p:nvSpPr>
          <p:cNvPr id="7" name="コンテンツ プレースホルダー 6"/>
          <p:cNvSpPr>
            <a:spLocks noGrp="1"/>
          </p:cNvSpPr>
          <p:nvPr>
            <p:ph sz="half" idx="2"/>
          </p:nvPr>
        </p:nvSpPr>
        <p:spPr>
          <a:xfrm>
            <a:off x="457200" y="2774518"/>
            <a:ext cx="4040188" cy="2639859"/>
          </a:xfrm>
        </p:spPr>
        <p:txBody>
          <a:bodyPr/>
          <a:lstStyle/>
          <a:p>
            <a:pPr marL="0" indent="0">
              <a:buNone/>
            </a:pPr>
            <a:endParaRPr kumimoji="1" lang="en-US" altLang="ja-JP" dirty="0" smtClean="0"/>
          </a:p>
          <a:p>
            <a:pPr marL="0" indent="0">
              <a:buNone/>
            </a:pPr>
            <a:r>
              <a:rPr kumimoji="1" lang="ja-JP" altLang="en-US" dirty="0" smtClean="0"/>
              <a:t>「人と動物の共通感染症」って、何</a:t>
            </a:r>
            <a:r>
              <a:rPr kumimoji="1" lang="ja-JP" altLang="en-US" dirty="0" smtClean="0"/>
              <a:t>ですか？</a:t>
            </a:r>
            <a:endParaRPr kumimoji="1" lang="en-US" altLang="ja-JP" dirty="0" smtClean="0"/>
          </a:p>
        </p:txBody>
      </p:sp>
      <p:sp>
        <p:nvSpPr>
          <p:cNvPr id="8" name="テキスト プレースホルダー 7"/>
          <p:cNvSpPr>
            <a:spLocks noGrp="1"/>
          </p:cNvSpPr>
          <p:nvPr>
            <p:ph type="body" sz="quarter" idx="3"/>
          </p:nvPr>
        </p:nvSpPr>
        <p:spPr>
          <a:xfrm>
            <a:off x="4681250" y="1535113"/>
            <a:ext cx="4041775" cy="639762"/>
          </a:xfrm>
        </p:spPr>
        <p:txBody>
          <a:bodyPr/>
          <a:lstStyle/>
          <a:p>
            <a:r>
              <a:rPr lang="ja-JP" altLang="en-US" sz="2800" dirty="0"/>
              <a:t>回</a:t>
            </a:r>
            <a:r>
              <a:rPr lang="ja-JP" altLang="en-US" sz="2800" dirty="0" smtClean="0"/>
              <a:t>答</a:t>
            </a:r>
            <a:r>
              <a:rPr lang="en-US" altLang="ja-JP" sz="2800" dirty="0" smtClean="0"/>
              <a:t>(</a:t>
            </a:r>
            <a:r>
              <a:rPr lang="ja-JP" altLang="en-US" sz="2800" dirty="0" smtClean="0"/>
              <a:t>先生</a:t>
            </a:r>
            <a:r>
              <a:rPr lang="en-US" altLang="ja-JP" sz="2800" dirty="0" smtClean="0"/>
              <a:t>)</a:t>
            </a:r>
            <a:endParaRPr kumimoji="1" lang="ja-JP" altLang="en-US" sz="2800" dirty="0"/>
          </a:p>
        </p:txBody>
      </p:sp>
      <p:sp>
        <p:nvSpPr>
          <p:cNvPr id="9" name="コンテンツ プレースホルダー 8"/>
          <p:cNvSpPr>
            <a:spLocks noGrp="1"/>
          </p:cNvSpPr>
          <p:nvPr>
            <p:ph sz="quarter" idx="4"/>
          </p:nvPr>
        </p:nvSpPr>
        <p:spPr>
          <a:xfrm>
            <a:off x="4740863" y="2452466"/>
            <a:ext cx="4041775" cy="4293621"/>
          </a:xfrm>
        </p:spPr>
        <p:txBody>
          <a:bodyPr/>
          <a:lstStyle/>
          <a:p>
            <a:pPr marL="0" indent="0">
              <a:buNone/>
            </a:pPr>
            <a:endParaRPr kumimoji="1" lang="en-US" altLang="ja-JP" dirty="0" smtClean="0"/>
          </a:p>
          <a:p>
            <a:pPr marL="0" indent="0">
              <a:buNone/>
            </a:pPr>
            <a:r>
              <a:rPr lang="ja-JP" altLang="en-US" dirty="0"/>
              <a:t>動物から人へ、人から動物へ、と感染する病気を「人と動物の共通感染症（ズーノーシス）」と</a:t>
            </a:r>
            <a:r>
              <a:rPr lang="ja-JP" altLang="en-US" dirty="0" smtClean="0"/>
              <a:t>いい</a:t>
            </a:r>
            <a:r>
              <a:rPr lang="ja-JP" altLang="en-US" dirty="0"/>
              <a:t>ます。</a:t>
            </a:r>
            <a:r>
              <a:rPr lang="en-US" altLang="ja-JP" dirty="0"/>
              <a:t>WHO</a:t>
            </a:r>
            <a:r>
              <a:rPr lang="ja-JP" altLang="en-US" dirty="0"/>
              <a:t>（世界保健機構）によると、世界には約</a:t>
            </a:r>
            <a:r>
              <a:rPr lang="en-US" altLang="ja-JP" dirty="0"/>
              <a:t>800</a:t>
            </a:r>
            <a:r>
              <a:rPr lang="ja-JP" altLang="en-US" dirty="0"/>
              <a:t>種の「人と動物の共通感染症」が</a:t>
            </a:r>
            <a:r>
              <a:rPr lang="ja-JP" altLang="en-US" dirty="0" smtClean="0"/>
              <a:t>あると</a:t>
            </a:r>
            <a:r>
              <a:rPr lang="ja-JP" altLang="en-US" dirty="0"/>
              <a:t>されています。正しい知識をもち、接し</a:t>
            </a:r>
            <a:r>
              <a:rPr lang="ja-JP" altLang="en-US" dirty="0" smtClean="0"/>
              <a:t>方も適切にする必要があります</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0C5AE1BE-7121-A14E-97C9-67B14D4A6E67}" type="slidenum">
              <a:rPr lang="en-US" altLang="ja-JP" smtClean="0"/>
              <a:pPr>
                <a:defRPr/>
              </a:pPr>
              <a:t>38</a:t>
            </a:fld>
            <a:endParaRPr lang="en-US" altLang="ja-JP"/>
          </a:p>
        </p:txBody>
      </p:sp>
      <p:sp>
        <p:nvSpPr>
          <p:cNvPr id="2" name="角丸四角形吹き出し 1"/>
          <p:cNvSpPr/>
          <p:nvPr/>
        </p:nvSpPr>
        <p:spPr bwMode="auto">
          <a:xfrm>
            <a:off x="383592" y="2774519"/>
            <a:ext cx="3943928" cy="1596760"/>
          </a:xfrm>
          <a:prstGeom prst="wedgeRoundRectCallout">
            <a:avLst>
              <a:gd name="adj1" fmla="val -37794"/>
              <a:gd name="adj2" fmla="val -62626"/>
              <a:gd name="adj3" fmla="val 16667"/>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sp>
        <p:nvSpPr>
          <p:cNvPr id="10" name="角丸四角形吹き出し 9"/>
          <p:cNvSpPr/>
          <p:nvPr/>
        </p:nvSpPr>
        <p:spPr bwMode="auto">
          <a:xfrm>
            <a:off x="4570995" y="2720899"/>
            <a:ext cx="4152029" cy="4025188"/>
          </a:xfrm>
          <a:prstGeom prst="wedgeRoundRectCallout">
            <a:avLst>
              <a:gd name="adj1" fmla="val -23434"/>
              <a:gd name="adj2" fmla="val -66569"/>
              <a:gd name="adj3" fmla="val 16667"/>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pic>
        <p:nvPicPr>
          <p:cNvPr id="11" name="Picture 2" descr="勉強をしている看護師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684" y="1107606"/>
            <a:ext cx="13684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先生の男の子のイラスト（将来の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013" y="1362810"/>
            <a:ext cx="1177419" cy="117741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65257" y="771531"/>
            <a:ext cx="1247749" cy="1314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705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緊急時の連絡先のチェッ</a:t>
            </a:r>
            <a:r>
              <a:rPr lang="ja-JP" altLang="en-US" dirty="0" smtClean="0"/>
              <a:t>ク（緊</a:t>
            </a:r>
            <a:r>
              <a:rPr lang="ja-JP" altLang="en-US" dirty="0"/>
              <a:t>急時</a:t>
            </a:r>
            <a:r>
              <a:rPr lang="ja-JP" altLang="en-US" dirty="0" smtClean="0"/>
              <a:t>の</a:t>
            </a:r>
            <a:r>
              <a:rPr lang="ja-JP" altLang="en-US" dirty="0"/>
              <a:t>備</a:t>
            </a:r>
            <a:r>
              <a:rPr lang="ja-JP" altLang="en-US" dirty="0" smtClean="0"/>
              <a:t>え）</a:t>
            </a:r>
            <a:endParaRPr kumimoji="1" lang="ja-JP" altLang="en-US" dirty="0"/>
          </a:p>
        </p:txBody>
      </p:sp>
      <p:sp>
        <p:nvSpPr>
          <p:cNvPr id="3" name="コンテンツ プレースホルダー 2"/>
          <p:cNvSpPr>
            <a:spLocks noGrp="1"/>
          </p:cNvSpPr>
          <p:nvPr>
            <p:ph idx="1"/>
          </p:nvPr>
        </p:nvSpPr>
        <p:spPr>
          <a:xfrm>
            <a:off x="709613" y="1942300"/>
            <a:ext cx="8229600" cy="4671435"/>
          </a:xfrm>
        </p:spPr>
        <p:txBody>
          <a:bodyPr/>
          <a:lstStyle/>
          <a:p>
            <a:r>
              <a:rPr lang="ja-JP" altLang="en-US" dirty="0"/>
              <a:t>休日・夜間対応病院の連絡先を調べてお</a:t>
            </a:r>
            <a:r>
              <a:rPr lang="ja-JP" altLang="en-US" dirty="0" smtClean="0"/>
              <a:t>く</a:t>
            </a:r>
            <a:endParaRPr lang="en-US" altLang="ja-JP" dirty="0" smtClean="0"/>
          </a:p>
          <a:p>
            <a:r>
              <a:rPr kumimoji="1" lang="ja-JP" altLang="en-US" dirty="0"/>
              <a:t>ペッ</a:t>
            </a:r>
            <a:r>
              <a:rPr kumimoji="1" lang="ja-JP" altLang="en-US" dirty="0" smtClean="0"/>
              <a:t>ト</a:t>
            </a:r>
            <a:r>
              <a:rPr kumimoji="1" lang="ja-JP" altLang="en-US" dirty="0"/>
              <a:t>保険</a:t>
            </a:r>
            <a:r>
              <a:rPr kumimoji="1" lang="ja-JP" altLang="en-US" dirty="0" smtClean="0"/>
              <a:t>の</a:t>
            </a:r>
            <a:r>
              <a:rPr kumimoji="1" lang="ja-JP" altLang="en-US" dirty="0"/>
              <a:t>保険証</a:t>
            </a:r>
            <a:r>
              <a:rPr kumimoji="1" lang="ja-JP" altLang="en-US" dirty="0" smtClean="0"/>
              <a:t>を</a:t>
            </a:r>
            <a:r>
              <a:rPr kumimoji="1" lang="ja-JP" altLang="en-US" dirty="0"/>
              <a:t>持参</a:t>
            </a:r>
            <a:r>
              <a:rPr kumimoji="1" lang="ja-JP" altLang="en-US" dirty="0" smtClean="0"/>
              <a:t>する</a:t>
            </a:r>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39</a:t>
            </a:fld>
            <a:endParaRPr lang="en-US" altLang="ja-JP"/>
          </a:p>
        </p:txBody>
      </p:sp>
      <p:pic>
        <p:nvPicPr>
          <p:cNvPr id="5" name="図 4"/>
          <p:cNvPicPr>
            <a:picLocks noChangeAspect="1"/>
          </p:cNvPicPr>
          <p:nvPr/>
        </p:nvPicPr>
        <p:blipFill>
          <a:blip r:embed="rId3"/>
          <a:stretch>
            <a:fillRect/>
          </a:stretch>
        </p:blipFill>
        <p:spPr>
          <a:xfrm>
            <a:off x="1761894" y="3142119"/>
            <a:ext cx="5419491" cy="3471616"/>
          </a:xfrm>
          <a:prstGeom prst="rect">
            <a:avLst/>
          </a:prstGeom>
        </p:spPr>
      </p:pic>
    </p:spTree>
    <p:extLst>
      <p:ext uri="{BB962C8B-B14F-4D97-AF65-F5344CB8AC3E}">
        <p14:creationId xmlns:p14="http://schemas.microsoft.com/office/powerpoint/2010/main" val="3655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ペットの種</a:t>
            </a:r>
            <a:r>
              <a:rPr lang="ja-JP" altLang="en-US" dirty="0" smtClean="0"/>
              <a:t>類</a:t>
            </a:r>
            <a:endParaRPr kumimoji="1" lang="ja-JP" altLang="en-US" dirty="0"/>
          </a:p>
        </p:txBody>
      </p:sp>
      <p:sp>
        <p:nvSpPr>
          <p:cNvPr id="3" name="コンテンツ プレースホルダー 2"/>
          <p:cNvSpPr>
            <a:spLocks noGrp="1"/>
          </p:cNvSpPr>
          <p:nvPr>
            <p:ph idx="1"/>
          </p:nvPr>
        </p:nvSpPr>
        <p:spPr>
          <a:xfrm>
            <a:off x="457200" y="1656419"/>
            <a:ext cx="8229600" cy="4671435"/>
          </a:xfrm>
        </p:spPr>
        <p:txBody>
          <a:bodyPr/>
          <a:lstStyle/>
          <a:p>
            <a:r>
              <a:rPr lang="ja-JP" altLang="en-US" dirty="0" smtClean="0"/>
              <a:t>種</a:t>
            </a:r>
            <a:r>
              <a:rPr lang="ja-JP" altLang="en-US" dirty="0"/>
              <a:t>類</a:t>
            </a:r>
            <a:r>
              <a:rPr lang="ja-JP" altLang="en-US" dirty="0" smtClean="0"/>
              <a:t>によ</a:t>
            </a:r>
            <a:r>
              <a:rPr lang="ja-JP" altLang="en-US" dirty="0"/>
              <a:t>っ</a:t>
            </a:r>
            <a:r>
              <a:rPr lang="ja-JP" altLang="en-US" dirty="0" smtClean="0"/>
              <a:t>て、向き・不向きがある</a:t>
            </a:r>
            <a:endParaRPr kumimoji="1" lang="en-US" altLang="ja-JP" dirty="0" smtClean="0"/>
          </a:p>
          <a:p>
            <a:r>
              <a:rPr kumimoji="1" lang="ja-JP" altLang="en-US" dirty="0" smtClean="0"/>
              <a:t>危険な動物の旅行は、慎むべき</a:t>
            </a:r>
            <a:endParaRPr kumimoji="1" lang="en-US" altLang="ja-JP" dirty="0" smtClean="0"/>
          </a:p>
          <a:p>
            <a:r>
              <a:rPr lang="ja-JP" altLang="en-US" dirty="0"/>
              <a:t>飛行機</a:t>
            </a:r>
            <a:r>
              <a:rPr lang="ja-JP" altLang="en-US" dirty="0" smtClean="0"/>
              <a:t>の</a:t>
            </a:r>
            <a:r>
              <a:rPr lang="ja-JP" altLang="en-US" dirty="0"/>
              <a:t>場合</a:t>
            </a:r>
            <a:r>
              <a:rPr lang="ja-JP" altLang="en-US" dirty="0" smtClean="0"/>
              <a:t>は、搭乗が制限されている種類がある（フレンチブルドッグなどの短頭種など）</a:t>
            </a:r>
            <a:endParaRPr kumimoji="1" lang="en-US" altLang="ja-JP" dirty="0" smtClean="0"/>
          </a:p>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a:t>
            </a:fld>
            <a:endParaRPr lang="en-US" altLang="ja-JP"/>
          </a:p>
        </p:txBody>
      </p:sp>
      <p:pic>
        <p:nvPicPr>
          <p:cNvPr id="5" name="図 4"/>
          <p:cNvPicPr>
            <a:picLocks noChangeAspect="1"/>
          </p:cNvPicPr>
          <p:nvPr/>
        </p:nvPicPr>
        <p:blipFill>
          <a:blip r:embed="rId3"/>
          <a:stretch>
            <a:fillRect/>
          </a:stretch>
        </p:blipFill>
        <p:spPr>
          <a:xfrm>
            <a:off x="457200" y="3757060"/>
            <a:ext cx="6274241" cy="2570794"/>
          </a:xfrm>
          <a:prstGeom prst="rect">
            <a:avLst/>
          </a:prstGeom>
          <a:ln>
            <a:solidFill>
              <a:schemeClr val="tx1"/>
            </a:solidFill>
          </a:ln>
        </p:spPr>
      </p:pic>
      <p:sp>
        <p:nvSpPr>
          <p:cNvPr id="6" name="テキスト ボックス 5"/>
          <p:cNvSpPr txBox="1"/>
          <p:nvPr/>
        </p:nvSpPr>
        <p:spPr>
          <a:xfrm>
            <a:off x="6842784" y="5958522"/>
            <a:ext cx="2096429" cy="369332"/>
          </a:xfrm>
          <a:prstGeom prst="rect">
            <a:avLst/>
          </a:prstGeom>
          <a:noFill/>
        </p:spPr>
        <p:txBody>
          <a:bodyPr wrap="square" rtlCol="0">
            <a:spAutoFit/>
          </a:bodyPr>
          <a:lstStyle/>
          <a:p>
            <a:r>
              <a:rPr kumimoji="1" lang="ja-JP" altLang="en-US" dirty="0" smtClean="0"/>
              <a:t>出典：日本航空</a:t>
            </a:r>
            <a:r>
              <a:rPr kumimoji="1" lang="en-US" altLang="ja-JP" dirty="0" smtClean="0"/>
              <a:t>HP</a:t>
            </a:r>
            <a:endParaRPr kumimoji="1" lang="ja-JP" altLang="en-US" dirty="0"/>
          </a:p>
        </p:txBody>
      </p:sp>
    </p:spTree>
    <p:extLst>
      <p:ext uri="{BB962C8B-B14F-4D97-AF65-F5344CB8AC3E}">
        <p14:creationId xmlns:p14="http://schemas.microsoft.com/office/powerpoint/2010/main" val="421320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ケ</a:t>
            </a:r>
            <a:r>
              <a:rPr lang="ja-JP" altLang="en-US" dirty="0" smtClean="0"/>
              <a:t>ガの</a:t>
            </a:r>
            <a:r>
              <a:rPr lang="ja-JP" altLang="en-US" dirty="0"/>
              <a:t>防</a:t>
            </a:r>
            <a:r>
              <a:rPr lang="ja-JP" altLang="en-US" dirty="0" smtClean="0"/>
              <a:t>止（緊</a:t>
            </a:r>
            <a:r>
              <a:rPr lang="ja-JP" altLang="en-US" dirty="0"/>
              <a:t>急時</a:t>
            </a:r>
            <a:r>
              <a:rPr lang="ja-JP" altLang="en-US" dirty="0" smtClean="0"/>
              <a:t>の</a:t>
            </a:r>
            <a:r>
              <a:rPr lang="ja-JP" altLang="en-US" dirty="0"/>
              <a:t>備</a:t>
            </a:r>
            <a:r>
              <a:rPr lang="ja-JP" altLang="en-US" dirty="0" smtClean="0"/>
              <a:t>え）</a:t>
            </a:r>
            <a:endParaRPr kumimoji="1" lang="ja-JP" altLang="en-US" dirty="0"/>
          </a:p>
        </p:txBody>
      </p:sp>
      <p:sp>
        <p:nvSpPr>
          <p:cNvPr id="3" name="コンテンツ プレースホルダー 2"/>
          <p:cNvSpPr>
            <a:spLocks noGrp="1"/>
          </p:cNvSpPr>
          <p:nvPr>
            <p:ph idx="1"/>
          </p:nvPr>
        </p:nvSpPr>
        <p:spPr>
          <a:xfrm>
            <a:off x="709613" y="1942300"/>
            <a:ext cx="8229600" cy="4671435"/>
          </a:xfrm>
        </p:spPr>
        <p:txBody>
          <a:bodyPr/>
          <a:lstStyle/>
          <a:p>
            <a:r>
              <a:rPr kumimoji="1" lang="ja-JP" altLang="en-US" dirty="0" smtClean="0"/>
              <a:t>野外には危険な場所がたくさんある</a:t>
            </a:r>
            <a:endParaRPr kumimoji="1" lang="en-US" altLang="ja-JP" dirty="0" smtClean="0"/>
          </a:p>
          <a:p>
            <a:r>
              <a:rPr lang="ja-JP" altLang="en-US" dirty="0"/>
              <a:t>ノ</a:t>
            </a:r>
            <a:r>
              <a:rPr lang="ja-JP" altLang="en-US" dirty="0" smtClean="0"/>
              <a:t>ー</a:t>
            </a:r>
            <a:r>
              <a:rPr lang="ja-JP" altLang="en-US" dirty="0"/>
              <a:t>リード</a:t>
            </a:r>
            <a:r>
              <a:rPr lang="ja-JP" altLang="en-US" dirty="0" smtClean="0"/>
              <a:t>にしないことが大切</a:t>
            </a:r>
            <a:endParaRPr lang="en-US" altLang="ja-JP" dirty="0" smtClean="0"/>
          </a:p>
          <a:p>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40</a:t>
            </a:fld>
            <a:endParaRPr lang="en-US" altLang="ja-JP"/>
          </a:p>
        </p:txBody>
      </p:sp>
      <p:pic>
        <p:nvPicPr>
          <p:cNvPr id="5" name="図 4"/>
          <p:cNvPicPr>
            <a:picLocks noChangeAspect="1"/>
          </p:cNvPicPr>
          <p:nvPr/>
        </p:nvPicPr>
        <p:blipFill>
          <a:blip r:embed="rId3"/>
          <a:stretch>
            <a:fillRect/>
          </a:stretch>
        </p:blipFill>
        <p:spPr>
          <a:xfrm>
            <a:off x="2581158" y="3002838"/>
            <a:ext cx="3819642" cy="3286105"/>
          </a:xfrm>
          <a:prstGeom prst="rect">
            <a:avLst/>
          </a:prstGeom>
        </p:spPr>
      </p:pic>
    </p:spTree>
    <p:extLst>
      <p:ext uri="{BB962C8B-B14F-4D97-AF65-F5344CB8AC3E}">
        <p14:creationId xmlns:p14="http://schemas.microsoft.com/office/powerpoint/2010/main" val="258591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逸</a:t>
            </a:r>
            <a:r>
              <a:rPr lang="ja-JP" altLang="en-US" dirty="0"/>
              <a:t>走（迷子）</a:t>
            </a:r>
            <a:r>
              <a:rPr lang="ja-JP" altLang="en-US" dirty="0" smtClean="0"/>
              <a:t>の</a:t>
            </a:r>
            <a:r>
              <a:rPr lang="ja-JP" altLang="en-US" dirty="0"/>
              <a:t>防</a:t>
            </a:r>
            <a:r>
              <a:rPr lang="ja-JP" altLang="en-US" dirty="0" smtClean="0"/>
              <a:t>止（緊</a:t>
            </a:r>
            <a:r>
              <a:rPr lang="ja-JP" altLang="en-US" dirty="0"/>
              <a:t>急時</a:t>
            </a:r>
            <a:r>
              <a:rPr lang="ja-JP" altLang="en-US" dirty="0" smtClean="0"/>
              <a:t>の</a:t>
            </a:r>
            <a:r>
              <a:rPr lang="ja-JP" altLang="en-US" dirty="0"/>
              <a:t>備</a:t>
            </a:r>
            <a:r>
              <a:rPr lang="ja-JP" altLang="en-US" dirty="0" smtClean="0"/>
              <a:t>え）</a:t>
            </a:r>
            <a:endParaRPr kumimoji="1" lang="ja-JP" altLang="en-US" dirty="0"/>
          </a:p>
        </p:txBody>
      </p:sp>
      <p:sp>
        <p:nvSpPr>
          <p:cNvPr id="3" name="コンテンツ プレースホルダー 2"/>
          <p:cNvSpPr>
            <a:spLocks noGrp="1"/>
          </p:cNvSpPr>
          <p:nvPr>
            <p:ph idx="1"/>
          </p:nvPr>
        </p:nvSpPr>
        <p:spPr>
          <a:xfrm>
            <a:off x="709613" y="1942300"/>
            <a:ext cx="8229600" cy="4671435"/>
          </a:xfrm>
        </p:spPr>
        <p:txBody>
          <a:bodyPr/>
          <a:lstStyle/>
          <a:p>
            <a:r>
              <a:rPr kumimoji="1" lang="ja-JP" altLang="en-US" dirty="0" smtClean="0"/>
              <a:t>ちょっとした隙に逃げ出す事例が多々あり</a:t>
            </a:r>
            <a:endParaRPr kumimoji="1" lang="en-US" altLang="ja-JP" dirty="0" smtClean="0"/>
          </a:p>
          <a:p>
            <a:r>
              <a:rPr lang="ja-JP" altLang="en-US" dirty="0"/>
              <a:t>リー</a:t>
            </a:r>
            <a:r>
              <a:rPr lang="ja-JP" altLang="en-US" dirty="0" smtClean="0"/>
              <a:t>ド、名札、マイクロチップを</a:t>
            </a:r>
            <a:endParaRPr lang="en-US" altLang="ja-JP" dirty="0" smtClean="0"/>
          </a:p>
          <a:p>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41</a:t>
            </a:fld>
            <a:endParaRPr lang="en-US" altLang="ja-JP"/>
          </a:p>
        </p:txBody>
      </p:sp>
      <p:pic>
        <p:nvPicPr>
          <p:cNvPr id="6" name="図 5"/>
          <p:cNvPicPr>
            <a:picLocks noChangeAspect="1"/>
          </p:cNvPicPr>
          <p:nvPr/>
        </p:nvPicPr>
        <p:blipFill>
          <a:blip r:embed="rId3"/>
          <a:stretch>
            <a:fillRect/>
          </a:stretch>
        </p:blipFill>
        <p:spPr>
          <a:xfrm>
            <a:off x="330993" y="3186494"/>
            <a:ext cx="8608220" cy="3427241"/>
          </a:xfrm>
          <a:prstGeom prst="rect">
            <a:avLst/>
          </a:prstGeom>
        </p:spPr>
      </p:pic>
    </p:spTree>
    <p:extLst>
      <p:ext uri="{BB962C8B-B14F-4D97-AF65-F5344CB8AC3E}">
        <p14:creationId xmlns:p14="http://schemas.microsoft.com/office/powerpoint/2010/main" val="39520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帰宅後の体調チェック（緊</a:t>
            </a:r>
            <a:r>
              <a:rPr lang="ja-JP" altLang="en-US" dirty="0"/>
              <a:t>急時</a:t>
            </a:r>
            <a:r>
              <a:rPr lang="ja-JP" altLang="en-US" dirty="0" smtClean="0"/>
              <a:t>の</a:t>
            </a:r>
            <a:r>
              <a:rPr lang="ja-JP" altLang="en-US" dirty="0"/>
              <a:t>備</a:t>
            </a:r>
            <a:r>
              <a:rPr lang="ja-JP" altLang="en-US" dirty="0" smtClean="0"/>
              <a:t>え）</a:t>
            </a:r>
            <a:endParaRPr kumimoji="1" lang="ja-JP" altLang="en-US" dirty="0"/>
          </a:p>
        </p:txBody>
      </p:sp>
      <p:sp>
        <p:nvSpPr>
          <p:cNvPr id="3" name="コンテンツ プレースホルダー 2"/>
          <p:cNvSpPr>
            <a:spLocks noGrp="1"/>
          </p:cNvSpPr>
          <p:nvPr>
            <p:ph idx="1"/>
          </p:nvPr>
        </p:nvSpPr>
        <p:spPr>
          <a:xfrm>
            <a:off x="709613" y="1942300"/>
            <a:ext cx="8229600" cy="4671435"/>
          </a:xfrm>
        </p:spPr>
        <p:txBody>
          <a:bodyPr/>
          <a:lstStyle/>
          <a:p>
            <a:r>
              <a:rPr lang="ja-JP" altLang="en-US" dirty="0"/>
              <a:t>ケガ</a:t>
            </a:r>
            <a:r>
              <a:rPr lang="ja-JP" altLang="en-US" dirty="0" smtClean="0"/>
              <a:t>や</a:t>
            </a:r>
            <a:r>
              <a:rPr lang="ja-JP" altLang="en-US" dirty="0"/>
              <a:t>ダ</a:t>
            </a:r>
            <a:r>
              <a:rPr lang="ja-JP" altLang="en-US" dirty="0" smtClean="0"/>
              <a:t>ニを入念にチェック</a:t>
            </a:r>
            <a:endParaRPr lang="en-US" altLang="ja-JP" dirty="0" smtClean="0"/>
          </a:p>
          <a:p>
            <a:r>
              <a:rPr kumimoji="1" lang="ja-JP" altLang="en-US" dirty="0" smtClean="0"/>
              <a:t>感染症の潜伏期間にも注意</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42</a:t>
            </a:fld>
            <a:endParaRPr lang="en-US" altLang="ja-JP"/>
          </a:p>
        </p:txBody>
      </p:sp>
      <p:pic>
        <p:nvPicPr>
          <p:cNvPr id="5" name="図 4"/>
          <p:cNvPicPr>
            <a:picLocks noChangeAspect="1"/>
          </p:cNvPicPr>
          <p:nvPr/>
        </p:nvPicPr>
        <p:blipFill>
          <a:blip r:embed="rId3"/>
          <a:stretch>
            <a:fillRect/>
          </a:stretch>
        </p:blipFill>
        <p:spPr>
          <a:xfrm>
            <a:off x="3163407" y="3062571"/>
            <a:ext cx="4709006" cy="3528862"/>
          </a:xfrm>
          <a:prstGeom prst="rect">
            <a:avLst/>
          </a:prstGeom>
        </p:spPr>
      </p:pic>
    </p:spTree>
    <p:extLst>
      <p:ext uri="{BB962C8B-B14F-4D97-AF65-F5344CB8AC3E}">
        <p14:creationId xmlns:p14="http://schemas.microsoft.com/office/powerpoint/2010/main" val="1930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５　しつけやマナー</a:t>
            </a:r>
            <a:endParaRPr kumimoji="1" lang="ja-JP" altLang="en-US" dirty="0"/>
          </a:p>
        </p:txBody>
      </p:sp>
      <p:sp>
        <p:nvSpPr>
          <p:cNvPr id="3" name="コンテンツ プレースホルダー 2"/>
          <p:cNvSpPr>
            <a:spLocks noGrp="1"/>
          </p:cNvSpPr>
          <p:nvPr>
            <p:ph idx="1"/>
          </p:nvPr>
        </p:nvSpPr>
        <p:spPr>
          <a:xfrm>
            <a:off x="1334082" y="4522282"/>
            <a:ext cx="8229600" cy="4671435"/>
          </a:xfrm>
        </p:spPr>
        <p:txBody>
          <a:bodyPr/>
          <a:lstStyle/>
          <a:p>
            <a:r>
              <a:rPr kumimoji="1" lang="ja-JP" altLang="en-US" dirty="0" smtClean="0"/>
              <a:t>しつけと飼い主のマナー</a:t>
            </a:r>
            <a:endParaRPr lang="en-US" altLang="ja-JP" dirty="0" smtClean="0"/>
          </a:p>
          <a:p>
            <a:r>
              <a:rPr lang="ja-JP" altLang="en-US" dirty="0"/>
              <a:t>同</a:t>
            </a:r>
            <a:r>
              <a:rPr lang="ja-JP" altLang="en-US" dirty="0" smtClean="0"/>
              <a:t>伴</a:t>
            </a:r>
            <a:r>
              <a:rPr lang="ja-JP" altLang="en-US" dirty="0"/>
              <a:t>旅行</a:t>
            </a:r>
            <a:r>
              <a:rPr lang="ja-JP" altLang="en-US" dirty="0" smtClean="0"/>
              <a:t>に</a:t>
            </a:r>
            <a:r>
              <a:rPr lang="ja-JP" altLang="en-US" dirty="0"/>
              <a:t>向</a:t>
            </a:r>
            <a:r>
              <a:rPr lang="ja-JP" altLang="en-US" dirty="0" smtClean="0"/>
              <a:t>けた順化訓練</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43</a:t>
            </a:fld>
            <a:endParaRPr lang="en-US" altLang="ja-JP"/>
          </a:p>
        </p:txBody>
      </p:sp>
      <p:pic>
        <p:nvPicPr>
          <p:cNvPr id="5" name="図 4"/>
          <p:cNvPicPr>
            <a:picLocks noChangeAspect="1"/>
          </p:cNvPicPr>
          <p:nvPr/>
        </p:nvPicPr>
        <p:blipFill>
          <a:blip r:embed="rId3"/>
          <a:stretch>
            <a:fillRect/>
          </a:stretch>
        </p:blipFill>
        <p:spPr>
          <a:xfrm>
            <a:off x="457200" y="2041677"/>
            <a:ext cx="8248650" cy="1647825"/>
          </a:xfrm>
          <a:prstGeom prst="rect">
            <a:avLst/>
          </a:prstGeom>
        </p:spPr>
      </p:pic>
      <p:pic>
        <p:nvPicPr>
          <p:cNvPr id="6" name="図 5"/>
          <p:cNvPicPr>
            <a:picLocks noChangeAspect="1"/>
          </p:cNvPicPr>
          <p:nvPr/>
        </p:nvPicPr>
        <p:blipFill>
          <a:blip r:embed="rId4"/>
          <a:stretch>
            <a:fillRect/>
          </a:stretch>
        </p:blipFill>
        <p:spPr>
          <a:xfrm>
            <a:off x="6924675" y="4337266"/>
            <a:ext cx="1895475" cy="1971675"/>
          </a:xfrm>
          <a:prstGeom prst="rect">
            <a:avLst/>
          </a:prstGeom>
        </p:spPr>
      </p:pic>
    </p:spTree>
    <p:extLst>
      <p:ext uri="{BB962C8B-B14F-4D97-AF65-F5344CB8AC3E}">
        <p14:creationId xmlns:p14="http://schemas.microsoft.com/office/powerpoint/2010/main" val="39451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しつけと飼い主のマナー</a:t>
            </a:r>
            <a:endParaRPr kumimoji="1" lang="ja-JP" altLang="en-US" dirty="0"/>
          </a:p>
        </p:txBody>
      </p:sp>
      <p:sp>
        <p:nvSpPr>
          <p:cNvPr id="3" name="コンテンツ プレースホルダー 2"/>
          <p:cNvSpPr>
            <a:spLocks noGrp="1"/>
          </p:cNvSpPr>
          <p:nvPr>
            <p:ph idx="1"/>
          </p:nvPr>
        </p:nvSpPr>
        <p:spPr>
          <a:xfrm>
            <a:off x="709613" y="1645267"/>
            <a:ext cx="8229600" cy="4671435"/>
          </a:xfrm>
        </p:spPr>
        <p:txBody>
          <a:bodyPr/>
          <a:lstStyle/>
          <a:p>
            <a:r>
              <a:rPr kumimoji="1" lang="ja-JP" altLang="en-US" dirty="0" smtClean="0"/>
              <a:t>ペットのしつけが重要</a:t>
            </a:r>
            <a:endParaRPr kumimoji="1" lang="en-US" altLang="ja-JP" dirty="0" smtClean="0"/>
          </a:p>
          <a:p>
            <a:r>
              <a:rPr lang="ja-JP" altLang="en-US" dirty="0" smtClean="0"/>
              <a:t>また、</a:t>
            </a:r>
            <a:r>
              <a:rPr kumimoji="1" lang="ja-JP" altLang="en-US" dirty="0" smtClean="0"/>
              <a:t>飼い主のマナーもそれ以上に重要</a:t>
            </a:r>
            <a:endParaRPr lang="en-US" altLang="ja-JP" dirty="0" smtClean="0"/>
          </a:p>
          <a:p>
            <a:r>
              <a:rPr lang="ja-JP" altLang="en-US" dirty="0"/>
              <a:t>ペット</a:t>
            </a:r>
            <a:r>
              <a:rPr lang="ja-JP" altLang="en-US" dirty="0" smtClean="0"/>
              <a:t>が</a:t>
            </a:r>
            <a:r>
              <a:rPr lang="ja-JP" altLang="en-US" dirty="0"/>
              <a:t>嫌</a:t>
            </a:r>
            <a:r>
              <a:rPr lang="ja-JP" altLang="en-US" dirty="0" smtClean="0"/>
              <a:t>いな</a:t>
            </a:r>
            <a:r>
              <a:rPr lang="ja-JP" altLang="en-US" dirty="0"/>
              <a:t>人</a:t>
            </a:r>
            <a:r>
              <a:rPr lang="ja-JP" altLang="en-US" dirty="0" smtClean="0"/>
              <a:t>がいることに配慮すること</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44</a:t>
            </a:fld>
            <a:endParaRPr lang="en-US" altLang="ja-JP"/>
          </a:p>
        </p:txBody>
      </p:sp>
      <p:pic>
        <p:nvPicPr>
          <p:cNvPr id="6" name="図 5"/>
          <p:cNvPicPr>
            <a:picLocks noChangeAspect="1"/>
          </p:cNvPicPr>
          <p:nvPr/>
        </p:nvPicPr>
        <p:blipFill>
          <a:blip r:embed="rId3"/>
          <a:stretch>
            <a:fillRect/>
          </a:stretch>
        </p:blipFill>
        <p:spPr>
          <a:xfrm>
            <a:off x="2986087" y="3215616"/>
            <a:ext cx="3524442" cy="3101086"/>
          </a:xfrm>
          <a:prstGeom prst="rect">
            <a:avLst/>
          </a:prstGeom>
        </p:spPr>
      </p:pic>
    </p:spTree>
    <p:extLst>
      <p:ext uri="{BB962C8B-B14F-4D97-AF65-F5344CB8AC3E}">
        <p14:creationId xmlns:p14="http://schemas.microsoft.com/office/powerpoint/2010/main" val="3963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91" y="1125170"/>
            <a:ext cx="8229600" cy="45719"/>
          </a:xfrm>
        </p:spPr>
        <p:txBody>
          <a:bodyPr/>
          <a:lstStyle/>
          <a:p>
            <a:r>
              <a:rPr kumimoji="1" lang="ja-JP" altLang="en-US" dirty="0" smtClean="0"/>
              <a:t>犬の散歩の時のマナー</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45</a:t>
            </a:fld>
            <a:endParaRPr lang="en-US" altLang="ja-JP"/>
          </a:p>
        </p:txBody>
      </p:sp>
      <p:pic>
        <p:nvPicPr>
          <p:cNvPr id="5" name="図 4"/>
          <p:cNvPicPr>
            <a:picLocks noChangeAspect="1"/>
          </p:cNvPicPr>
          <p:nvPr/>
        </p:nvPicPr>
        <p:blipFill>
          <a:blip r:embed="rId3"/>
          <a:stretch>
            <a:fillRect/>
          </a:stretch>
        </p:blipFill>
        <p:spPr>
          <a:xfrm>
            <a:off x="-19213" y="1348195"/>
            <a:ext cx="9207817" cy="5214736"/>
          </a:xfrm>
          <a:prstGeom prst="rect">
            <a:avLst/>
          </a:prstGeom>
        </p:spPr>
      </p:pic>
    </p:spTree>
    <p:extLst>
      <p:ext uri="{BB962C8B-B14F-4D97-AF65-F5344CB8AC3E}">
        <p14:creationId xmlns:p14="http://schemas.microsoft.com/office/powerpoint/2010/main" val="246516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22302" y="1393913"/>
            <a:ext cx="9074422" cy="5169019"/>
          </a:xfrm>
          <a:prstGeom prst="rect">
            <a:avLst/>
          </a:prstGeom>
        </p:spPr>
      </p:pic>
      <p:sp>
        <p:nvSpPr>
          <p:cNvPr id="2" name="タイトル 1"/>
          <p:cNvSpPr>
            <a:spLocks noGrp="1"/>
          </p:cNvSpPr>
          <p:nvPr>
            <p:ph type="title"/>
          </p:nvPr>
        </p:nvSpPr>
        <p:spPr/>
        <p:txBody>
          <a:bodyPr/>
          <a:lstStyle/>
          <a:p>
            <a:r>
              <a:rPr kumimoji="1" lang="ja-JP" altLang="en-US" dirty="0" smtClean="0"/>
              <a:t>ドッグランの利用マナー</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46</a:t>
            </a:fld>
            <a:endParaRPr lang="en-US" altLang="ja-JP"/>
          </a:p>
        </p:txBody>
      </p:sp>
    </p:spTree>
    <p:extLst>
      <p:ext uri="{BB962C8B-B14F-4D97-AF65-F5344CB8AC3E}">
        <p14:creationId xmlns:p14="http://schemas.microsoft.com/office/powerpoint/2010/main" val="26794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203759"/>
            <a:ext cx="8229600" cy="45719"/>
          </a:xfrm>
        </p:spPr>
        <p:txBody>
          <a:bodyPr/>
          <a:lstStyle/>
          <a:p>
            <a:r>
              <a:rPr kumimoji="1" lang="ja-JP" altLang="en-US" dirty="0" smtClean="0"/>
              <a:t>レストランなどでのマナー</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47</a:t>
            </a:fld>
            <a:endParaRPr lang="en-US" altLang="ja-JP"/>
          </a:p>
        </p:txBody>
      </p:sp>
      <p:pic>
        <p:nvPicPr>
          <p:cNvPr id="5" name="図 4"/>
          <p:cNvPicPr>
            <a:picLocks noChangeAspect="1"/>
          </p:cNvPicPr>
          <p:nvPr/>
        </p:nvPicPr>
        <p:blipFill>
          <a:blip r:embed="rId3"/>
          <a:stretch>
            <a:fillRect/>
          </a:stretch>
        </p:blipFill>
        <p:spPr>
          <a:xfrm>
            <a:off x="22302" y="1249478"/>
            <a:ext cx="9117200" cy="5285137"/>
          </a:xfrm>
          <a:prstGeom prst="rect">
            <a:avLst/>
          </a:prstGeom>
        </p:spPr>
      </p:pic>
    </p:spTree>
    <p:extLst>
      <p:ext uri="{BB962C8B-B14F-4D97-AF65-F5344CB8AC3E}">
        <p14:creationId xmlns:p14="http://schemas.microsoft.com/office/powerpoint/2010/main" val="9673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8984"/>
            <a:ext cx="8229600" cy="45719"/>
          </a:xfrm>
        </p:spPr>
        <p:txBody>
          <a:bodyPr/>
          <a:lstStyle/>
          <a:p>
            <a:r>
              <a:rPr kumimoji="1" lang="ja-JP" altLang="en-US" dirty="0" smtClean="0"/>
              <a:t>ホテル等での利用マナー</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48</a:t>
            </a:fld>
            <a:endParaRPr lang="en-US" altLang="ja-JP"/>
          </a:p>
        </p:txBody>
      </p:sp>
      <p:pic>
        <p:nvPicPr>
          <p:cNvPr id="5" name="図 4"/>
          <p:cNvPicPr>
            <a:picLocks noChangeAspect="1"/>
          </p:cNvPicPr>
          <p:nvPr/>
        </p:nvPicPr>
        <p:blipFill>
          <a:blip r:embed="rId3"/>
          <a:stretch>
            <a:fillRect/>
          </a:stretch>
        </p:blipFill>
        <p:spPr>
          <a:xfrm>
            <a:off x="89208" y="1304703"/>
            <a:ext cx="8901171" cy="5229912"/>
          </a:xfrm>
          <a:prstGeom prst="rect">
            <a:avLst/>
          </a:prstGeom>
        </p:spPr>
      </p:pic>
    </p:spTree>
    <p:extLst>
      <p:ext uri="{BB962C8B-B14F-4D97-AF65-F5344CB8AC3E}">
        <p14:creationId xmlns:p14="http://schemas.microsoft.com/office/powerpoint/2010/main" val="155833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57200" y="662563"/>
            <a:ext cx="8229600" cy="494594"/>
          </a:xfrm>
        </p:spPr>
        <p:txBody>
          <a:bodyPr/>
          <a:lstStyle/>
          <a:p>
            <a:r>
              <a:rPr kumimoji="1" lang="ja-JP" altLang="en-US" sz="2800" dirty="0" smtClean="0"/>
              <a:t>学生と先生の問答コーナー</a:t>
            </a:r>
            <a:endParaRPr kumimoji="1" lang="ja-JP" altLang="en-US" sz="2800" dirty="0"/>
          </a:p>
        </p:txBody>
      </p:sp>
      <p:sp>
        <p:nvSpPr>
          <p:cNvPr id="6" name="テキスト プレースホルダー 5"/>
          <p:cNvSpPr>
            <a:spLocks noGrp="1"/>
          </p:cNvSpPr>
          <p:nvPr>
            <p:ph type="body" idx="1"/>
          </p:nvPr>
        </p:nvSpPr>
        <p:spPr>
          <a:xfrm>
            <a:off x="388649" y="1417638"/>
            <a:ext cx="4040188" cy="639762"/>
          </a:xfrm>
        </p:spPr>
        <p:txBody>
          <a:bodyPr/>
          <a:lstStyle/>
          <a:p>
            <a:r>
              <a:rPr lang="ja-JP" altLang="en-US" sz="2800" dirty="0"/>
              <a:t>質</a:t>
            </a:r>
            <a:r>
              <a:rPr lang="ja-JP" altLang="en-US" sz="2800" dirty="0" smtClean="0"/>
              <a:t>問</a:t>
            </a:r>
            <a:r>
              <a:rPr lang="en-US" altLang="ja-JP" sz="2800" dirty="0" smtClean="0"/>
              <a:t>(</a:t>
            </a:r>
            <a:r>
              <a:rPr lang="ja-JP" altLang="en-US" sz="2800" dirty="0" smtClean="0"/>
              <a:t>学生</a:t>
            </a:r>
            <a:r>
              <a:rPr lang="en-US" altLang="ja-JP" sz="2800" dirty="0" smtClean="0"/>
              <a:t>)</a:t>
            </a:r>
          </a:p>
        </p:txBody>
      </p:sp>
      <p:sp>
        <p:nvSpPr>
          <p:cNvPr id="7" name="コンテンツ プレースホルダー 6"/>
          <p:cNvSpPr>
            <a:spLocks noGrp="1"/>
          </p:cNvSpPr>
          <p:nvPr>
            <p:ph sz="half" idx="2"/>
          </p:nvPr>
        </p:nvSpPr>
        <p:spPr>
          <a:xfrm>
            <a:off x="440825" y="2317881"/>
            <a:ext cx="4040188" cy="2639859"/>
          </a:xfrm>
        </p:spPr>
        <p:txBody>
          <a:bodyPr/>
          <a:lstStyle/>
          <a:p>
            <a:pPr marL="0" indent="0">
              <a:buNone/>
            </a:pPr>
            <a:endParaRPr kumimoji="1" lang="en-US" altLang="ja-JP" dirty="0" smtClean="0"/>
          </a:p>
          <a:p>
            <a:pPr marL="0" indent="0">
              <a:buNone/>
            </a:pPr>
            <a:r>
              <a:rPr kumimoji="1" lang="ja-JP" altLang="en-US" dirty="0" smtClean="0"/>
              <a:t>色々なマナーがあるんですね。どのように勉強をしたら良いですか？</a:t>
            </a:r>
            <a:endParaRPr kumimoji="1" lang="en-US" altLang="ja-JP" dirty="0" smtClean="0"/>
          </a:p>
        </p:txBody>
      </p:sp>
      <p:sp>
        <p:nvSpPr>
          <p:cNvPr id="8" name="テキスト プレースホルダー 7"/>
          <p:cNvSpPr>
            <a:spLocks noGrp="1"/>
          </p:cNvSpPr>
          <p:nvPr>
            <p:ph type="body" sz="quarter" idx="3"/>
          </p:nvPr>
        </p:nvSpPr>
        <p:spPr>
          <a:xfrm>
            <a:off x="4681250" y="1535113"/>
            <a:ext cx="4041775" cy="639762"/>
          </a:xfrm>
        </p:spPr>
        <p:txBody>
          <a:bodyPr/>
          <a:lstStyle/>
          <a:p>
            <a:r>
              <a:rPr lang="ja-JP" altLang="en-US" sz="2800" dirty="0"/>
              <a:t>回</a:t>
            </a:r>
            <a:r>
              <a:rPr lang="ja-JP" altLang="en-US" sz="2800" dirty="0" smtClean="0"/>
              <a:t>答</a:t>
            </a:r>
            <a:r>
              <a:rPr lang="en-US" altLang="ja-JP" sz="2800" dirty="0" smtClean="0"/>
              <a:t>(</a:t>
            </a:r>
            <a:r>
              <a:rPr lang="ja-JP" altLang="en-US" sz="2800" dirty="0" smtClean="0"/>
              <a:t>先生</a:t>
            </a:r>
            <a:r>
              <a:rPr lang="en-US" altLang="ja-JP" sz="2800" dirty="0" smtClean="0"/>
              <a:t>)</a:t>
            </a:r>
            <a:endParaRPr kumimoji="1" lang="ja-JP" altLang="en-US" sz="2800" dirty="0"/>
          </a:p>
        </p:txBody>
      </p:sp>
      <p:sp>
        <p:nvSpPr>
          <p:cNvPr id="9" name="コンテンツ プレースホルダー 8"/>
          <p:cNvSpPr>
            <a:spLocks noGrp="1"/>
          </p:cNvSpPr>
          <p:nvPr>
            <p:ph sz="quarter" idx="4"/>
          </p:nvPr>
        </p:nvSpPr>
        <p:spPr>
          <a:xfrm>
            <a:off x="4771231" y="3113064"/>
            <a:ext cx="4041775" cy="4293621"/>
          </a:xfrm>
        </p:spPr>
        <p:txBody>
          <a:bodyPr/>
          <a:lstStyle/>
          <a:p>
            <a:pPr marL="0" indent="0">
              <a:buNone/>
            </a:pPr>
            <a:r>
              <a:rPr lang="ja-JP" altLang="en-US" dirty="0" smtClean="0"/>
              <a:t>そうですね。初心者向けのものとしては、公益社団法人日本愛玩動物協会が発行している「こ</a:t>
            </a:r>
            <a:r>
              <a:rPr lang="ja-JP" altLang="en-US" dirty="0"/>
              <a:t>れだけは知っておきた</a:t>
            </a:r>
            <a:r>
              <a:rPr lang="ja-JP" altLang="en-US" dirty="0" smtClean="0"/>
              <a:t>い　飼</a:t>
            </a:r>
            <a:r>
              <a:rPr lang="ja-JP" altLang="en-US" dirty="0"/>
              <a:t>い主のマナーハンドブッ</a:t>
            </a:r>
            <a:r>
              <a:rPr lang="ja-JP" altLang="en-US" dirty="0" smtClean="0"/>
              <a:t>ク」が良いかもしれませ</a:t>
            </a:r>
            <a:r>
              <a:rPr lang="ja-JP" altLang="en-US" dirty="0"/>
              <a:t>ん。ビジュアルに分かりやすく書かれています。</a:t>
            </a:r>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0C5AE1BE-7121-A14E-97C9-67B14D4A6E67}" type="slidenum">
              <a:rPr lang="en-US" altLang="ja-JP" smtClean="0"/>
              <a:pPr>
                <a:defRPr/>
              </a:pPr>
              <a:t>49</a:t>
            </a:fld>
            <a:endParaRPr lang="en-US" altLang="ja-JP"/>
          </a:p>
        </p:txBody>
      </p:sp>
      <p:sp>
        <p:nvSpPr>
          <p:cNvPr id="2" name="角丸四角形吹き出し 1"/>
          <p:cNvSpPr/>
          <p:nvPr/>
        </p:nvSpPr>
        <p:spPr bwMode="auto">
          <a:xfrm>
            <a:off x="321880" y="2562533"/>
            <a:ext cx="3943928" cy="1596760"/>
          </a:xfrm>
          <a:prstGeom prst="wedgeRoundRectCallout">
            <a:avLst>
              <a:gd name="adj1" fmla="val -37794"/>
              <a:gd name="adj2" fmla="val -62626"/>
              <a:gd name="adj3" fmla="val 16667"/>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sp>
        <p:nvSpPr>
          <p:cNvPr id="10" name="角丸四角形吹き出し 9"/>
          <p:cNvSpPr/>
          <p:nvPr/>
        </p:nvSpPr>
        <p:spPr bwMode="auto">
          <a:xfrm>
            <a:off x="4570995" y="2720899"/>
            <a:ext cx="4152029" cy="3947530"/>
          </a:xfrm>
          <a:prstGeom prst="wedgeRoundRectCallout">
            <a:avLst>
              <a:gd name="adj1" fmla="val -23434"/>
              <a:gd name="adj2" fmla="val -66569"/>
              <a:gd name="adj3" fmla="val 16667"/>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pitchFamily="50" charset="-128"/>
            </a:endParaRPr>
          </a:p>
        </p:txBody>
      </p:sp>
      <p:pic>
        <p:nvPicPr>
          <p:cNvPr id="11" name="Picture 2" descr="勉強をしている看護師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737" y="1194108"/>
            <a:ext cx="13684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先生の男の子のイラスト（将来の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013" y="1362810"/>
            <a:ext cx="1177419" cy="117741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65257" y="771531"/>
            <a:ext cx="1247749" cy="1314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図 13"/>
          <p:cNvPicPr>
            <a:picLocks noChangeAspect="1"/>
          </p:cNvPicPr>
          <p:nvPr/>
        </p:nvPicPr>
        <p:blipFill>
          <a:blip r:embed="rId6"/>
          <a:stretch>
            <a:fillRect/>
          </a:stretch>
        </p:blipFill>
        <p:spPr>
          <a:xfrm>
            <a:off x="2163337" y="4403945"/>
            <a:ext cx="1918009" cy="2311644"/>
          </a:xfrm>
          <a:prstGeom prst="rect">
            <a:avLst/>
          </a:prstGeom>
        </p:spPr>
      </p:pic>
    </p:spTree>
    <p:extLst>
      <p:ext uri="{BB962C8B-B14F-4D97-AF65-F5344CB8AC3E}">
        <p14:creationId xmlns:p14="http://schemas.microsoft.com/office/powerpoint/2010/main" val="361084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127" y="1194463"/>
            <a:ext cx="8229600" cy="45719"/>
          </a:xfrm>
        </p:spPr>
        <p:txBody>
          <a:bodyPr/>
          <a:lstStyle/>
          <a:p>
            <a:r>
              <a:rPr kumimoji="1" lang="ja-JP" altLang="en-US" dirty="0" smtClean="0"/>
              <a:t>ペットの性格や健康状態</a:t>
            </a:r>
            <a:endParaRPr kumimoji="1" lang="ja-JP" altLang="en-US" dirty="0"/>
          </a:p>
        </p:txBody>
      </p:sp>
      <p:sp>
        <p:nvSpPr>
          <p:cNvPr id="3" name="コンテンツ プレースホルダー 2"/>
          <p:cNvSpPr>
            <a:spLocks noGrp="1"/>
          </p:cNvSpPr>
          <p:nvPr>
            <p:ph idx="1"/>
          </p:nvPr>
        </p:nvSpPr>
        <p:spPr>
          <a:xfrm>
            <a:off x="337127" y="1457387"/>
            <a:ext cx="8229600" cy="4671435"/>
          </a:xfrm>
        </p:spPr>
        <p:txBody>
          <a:bodyPr/>
          <a:lstStyle/>
          <a:p>
            <a:r>
              <a:rPr kumimoji="1" lang="ja-JP" altLang="en-US" dirty="0" smtClean="0"/>
              <a:t>慣れない環境は、ストレスを与えることもある</a:t>
            </a:r>
            <a:endParaRPr kumimoji="1" lang="en-US" altLang="ja-JP" dirty="0" smtClean="0"/>
          </a:p>
          <a:p>
            <a:r>
              <a:rPr lang="ja-JP" altLang="en-US" dirty="0"/>
              <a:t>年齢</a:t>
            </a:r>
            <a:r>
              <a:rPr lang="ja-JP" altLang="en-US" dirty="0" smtClean="0"/>
              <a:t>や</a:t>
            </a:r>
            <a:r>
              <a:rPr lang="ja-JP" altLang="en-US" dirty="0"/>
              <a:t>健</a:t>
            </a:r>
            <a:r>
              <a:rPr lang="ja-JP" altLang="en-US" dirty="0" smtClean="0"/>
              <a:t>康</a:t>
            </a:r>
            <a:r>
              <a:rPr lang="ja-JP" altLang="en-US" dirty="0"/>
              <a:t>状</a:t>
            </a:r>
            <a:r>
              <a:rPr lang="ja-JP" altLang="en-US" dirty="0" smtClean="0"/>
              <a:t>態などを考慮する</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5</a:t>
            </a:fld>
            <a:endParaRPr lang="en-US" altLang="ja-JP"/>
          </a:p>
        </p:txBody>
      </p:sp>
      <p:pic>
        <p:nvPicPr>
          <p:cNvPr id="5" name="図 4"/>
          <p:cNvPicPr>
            <a:picLocks noChangeAspect="1"/>
          </p:cNvPicPr>
          <p:nvPr/>
        </p:nvPicPr>
        <p:blipFill>
          <a:blip r:embed="rId3"/>
          <a:stretch>
            <a:fillRect/>
          </a:stretch>
        </p:blipFill>
        <p:spPr>
          <a:xfrm>
            <a:off x="1433222" y="2401454"/>
            <a:ext cx="5715723" cy="4177547"/>
          </a:xfrm>
          <a:prstGeom prst="rect">
            <a:avLst/>
          </a:prstGeom>
        </p:spPr>
      </p:pic>
    </p:spTree>
    <p:extLst>
      <p:ext uri="{BB962C8B-B14F-4D97-AF65-F5344CB8AC3E}">
        <p14:creationId xmlns:p14="http://schemas.microsoft.com/office/powerpoint/2010/main" val="285717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同</a:t>
            </a:r>
            <a:r>
              <a:rPr lang="ja-JP" altLang="en-US" dirty="0" smtClean="0"/>
              <a:t>伴</a:t>
            </a:r>
            <a:r>
              <a:rPr lang="ja-JP" altLang="en-US" dirty="0"/>
              <a:t>旅行</a:t>
            </a:r>
            <a:r>
              <a:rPr lang="ja-JP" altLang="en-US" dirty="0" smtClean="0"/>
              <a:t>に向けた順化訓練</a:t>
            </a:r>
            <a:endParaRPr kumimoji="1" lang="ja-JP" altLang="en-US" dirty="0"/>
          </a:p>
        </p:txBody>
      </p:sp>
      <p:sp>
        <p:nvSpPr>
          <p:cNvPr id="3" name="コンテンツ プレースホルダー 2"/>
          <p:cNvSpPr>
            <a:spLocks noGrp="1"/>
          </p:cNvSpPr>
          <p:nvPr>
            <p:ph idx="1"/>
          </p:nvPr>
        </p:nvSpPr>
        <p:spPr>
          <a:xfrm>
            <a:off x="709613" y="1515052"/>
            <a:ext cx="8229600" cy="4671435"/>
          </a:xfrm>
        </p:spPr>
        <p:txBody>
          <a:bodyPr/>
          <a:lstStyle/>
          <a:p>
            <a:r>
              <a:rPr lang="ja-JP" altLang="en-US" dirty="0" smtClean="0"/>
              <a:t>「慣れ」なしでは、同伴旅行は困難</a:t>
            </a:r>
            <a:endParaRPr lang="en-US" altLang="ja-JP" dirty="0" smtClean="0"/>
          </a:p>
          <a:p>
            <a:r>
              <a:rPr lang="ja-JP" altLang="en-US" dirty="0"/>
              <a:t>普段</a:t>
            </a:r>
            <a:r>
              <a:rPr lang="ja-JP" altLang="en-US" dirty="0" smtClean="0"/>
              <a:t>から、少しずつ慣らしていく</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50</a:t>
            </a:fld>
            <a:endParaRPr lang="en-US" altLang="ja-JP"/>
          </a:p>
        </p:txBody>
      </p:sp>
      <p:pic>
        <p:nvPicPr>
          <p:cNvPr id="5" name="図 4"/>
          <p:cNvPicPr>
            <a:picLocks noChangeAspect="1"/>
          </p:cNvPicPr>
          <p:nvPr/>
        </p:nvPicPr>
        <p:blipFill>
          <a:blip r:embed="rId3"/>
          <a:stretch>
            <a:fillRect/>
          </a:stretch>
        </p:blipFill>
        <p:spPr>
          <a:xfrm>
            <a:off x="1672683" y="2575590"/>
            <a:ext cx="6159034" cy="3940420"/>
          </a:xfrm>
          <a:prstGeom prst="rect">
            <a:avLst/>
          </a:prstGeom>
        </p:spPr>
      </p:pic>
    </p:spTree>
    <p:extLst>
      <p:ext uri="{BB962C8B-B14F-4D97-AF65-F5344CB8AC3E}">
        <p14:creationId xmlns:p14="http://schemas.microsoft.com/office/powerpoint/2010/main" val="20917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ペットの数</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管理が可能な数とする</a:t>
            </a:r>
            <a:endParaRPr kumimoji="1" lang="en-US" altLang="ja-JP" dirty="0" smtClean="0"/>
          </a:p>
          <a:p>
            <a:r>
              <a:rPr lang="ja-JP" altLang="en-US" dirty="0"/>
              <a:t>災害</a:t>
            </a:r>
            <a:r>
              <a:rPr lang="ja-JP" altLang="en-US" dirty="0" smtClean="0"/>
              <a:t>などの</a:t>
            </a:r>
            <a:r>
              <a:rPr lang="ja-JP" altLang="en-US" dirty="0"/>
              <a:t>不測</a:t>
            </a:r>
            <a:r>
              <a:rPr lang="ja-JP" altLang="en-US" dirty="0" smtClean="0"/>
              <a:t>の</a:t>
            </a:r>
            <a:r>
              <a:rPr lang="ja-JP" altLang="en-US" dirty="0"/>
              <a:t>事</a:t>
            </a:r>
            <a:r>
              <a:rPr lang="ja-JP" altLang="en-US" dirty="0" smtClean="0"/>
              <a:t>態を考えておく</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6</a:t>
            </a:fld>
            <a:endParaRPr lang="en-US" altLang="ja-JP"/>
          </a:p>
        </p:txBody>
      </p:sp>
      <p:pic>
        <p:nvPicPr>
          <p:cNvPr id="5" name="図 4"/>
          <p:cNvPicPr>
            <a:picLocks noChangeAspect="1"/>
          </p:cNvPicPr>
          <p:nvPr/>
        </p:nvPicPr>
        <p:blipFill>
          <a:blip r:embed="rId3"/>
          <a:stretch>
            <a:fillRect/>
          </a:stretch>
        </p:blipFill>
        <p:spPr>
          <a:xfrm>
            <a:off x="2328863" y="3010106"/>
            <a:ext cx="4476750" cy="3552825"/>
          </a:xfrm>
          <a:prstGeom prst="rect">
            <a:avLst/>
          </a:prstGeom>
        </p:spPr>
      </p:pic>
    </p:spTree>
    <p:extLst>
      <p:ext uri="{BB962C8B-B14F-4D97-AF65-F5344CB8AC3E}">
        <p14:creationId xmlns:p14="http://schemas.microsoft.com/office/powerpoint/2010/main" val="392741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ペットホテルやペットシッターの利用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一緒の旅行が難しい場合は、ペットホテルやペットシッターの利用も考える</a:t>
            </a:r>
            <a:endParaRPr kumimoji="1" lang="en-US" altLang="ja-JP" dirty="0" smtClean="0"/>
          </a:p>
          <a:p>
            <a:endParaRPr kumimoji="1" lang="en-US" altLang="ja-JP" dirty="0" smtClean="0"/>
          </a:p>
          <a:p>
            <a:r>
              <a:rPr lang="ja-JP" altLang="en-US" dirty="0"/>
              <a:t>ペッ</a:t>
            </a:r>
            <a:r>
              <a:rPr lang="ja-JP" altLang="en-US" dirty="0" smtClean="0"/>
              <a:t>ト</a:t>
            </a:r>
            <a:r>
              <a:rPr lang="ja-JP" altLang="en-US" dirty="0"/>
              <a:t>ホテ</a:t>
            </a:r>
            <a:r>
              <a:rPr lang="ja-JP" altLang="en-US" dirty="0" smtClean="0"/>
              <a:t>ル</a:t>
            </a:r>
            <a:endParaRPr lang="en-US" altLang="ja-JP" dirty="0" smtClean="0"/>
          </a:p>
          <a:p>
            <a:pPr marL="0" indent="0">
              <a:buNone/>
            </a:pPr>
            <a:r>
              <a:rPr lang="ja-JP" altLang="en-US" dirty="0"/>
              <a:t>　</a:t>
            </a:r>
            <a:r>
              <a:rPr lang="ja-JP" altLang="en-US" dirty="0" smtClean="0"/>
              <a:t>・ペットの預かり施設</a:t>
            </a:r>
            <a:endParaRPr lang="en-US" altLang="ja-JP" dirty="0" smtClean="0"/>
          </a:p>
          <a:p>
            <a:pPr marL="0" indent="0">
              <a:buNone/>
            </a:pPr>
            <a:r>
              <a:rPr lang="ja-JP" altLang="en-US" dirty="0"/>
              <a:t>　</a:t>
            </a:r>
            <a:r>
              <a:rPr lang="ja-JP" altLang="en-US" dirty="0" smtClean="0"/>
              <a:t>・他のペットと一緒になるので向いていない</a:t>
            </a:r>
            <a:endParaRPr lang="en-US" altLang="ja-JP" dirty="0" smtClean="0"/>
          </a:p>
          <a:p>
            <a:pPr marL="0" indent="0">
              <a:buNone/>
            </a:pPr>
            <a:r>
              <a:rPr lang="ja-JP" altLang="en-US" dirty="0"/>
              <a:t>　</a:t>
            </a:r>
            <a:r>
              <a:rPr lang="ja-JP" altLang="en-US" dirty="0" smtClean="0"/>
              <a:t>　ペットもいる</a:t>
            </a:r>
            <a:endParaRPr lang="en-US" altLang="ja-JP" dirty="0" smtClean="0"/>
          </a:p>
          <a:p>
            <a:r>
              <a:rPr kumimoji="1" lang="ja-JP" altLang="en-US" dirty="0" smtClean="0"/>
              <a:t>ペットシッター</a:t>
            </a:r>
            <a:endParaRPr kumimoji="1" lang="en-US" altLang="ja-JP" dirty="0" smtClean="0"/>
          </a:p>
          <a:p>
            <a:pPr marL="0" indent="0">
              <a:buNone/>
            </a:pPr>
            <a:r>
              <a:rPr lang="ja-JP" altLang="en-US" dirty="0" smtClean="0"/>
              <a:t>　・自宅にトイレやご飯の世話をしに来てくれる</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7</a:t>
            </a:fld>
            <a:endParaRPr lang="en-US" altLang="ja-JP"/>
          </a:p>
        </p:txBody>
      </p:sp>
    </p:spTree>
    <p:extLst>
      <p:ext uri="{BB962C8B-B14F-4D97-AF65-F5344CB8AC3E}">
        <p14:creationId xmlns:p14="http://schemas.microsoft.com/office/powerpoint/2010/main" val="82920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7964" y="1195002"/>
            <a:ext cx="8229600" cy="45719"/>
          </a:xfrm>
        </p:spPr>
        <p:txBody>
          <a:bodyPr/>
          <a:lstStyle/>
          <a:p>
            <a:r>
              <a:rPr kumimoji="1" lang="ja-JP" altLang="en-US" dirty="0" smtClean="0"/>
              <a:t>ペットホテル、ペットシッターの例</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8</a:t>
            </a:fld>
            <a:endParaRPr lang="en-US" altLang="ja-JP"/>
          </a:p>
        </p:txBody>
      </p:sp>
      <p:pic>
        <p:nvPicPr>
          <p:cNvPr id="6" name="図 5"/>
          <p:cNvPicPr>
            <a:picLocks noChangeAspect="1"/>
          </p:cNvPicPr>
          <p:nvPr/>
        </p:nvPicPr>
        <p:blipFill>
          <a:blip r:embed="rId3"/>
          <a:stretch>
            <a:fillRect/>
          </a:stretch>
        </p:blipFill>
        <p:spPr>
          <a:xfrm>
            <a:off x="369455" y="2140877"/>
            <a:ext cx="4059132" cy="4149086"/>
          </a:xfrm>
          <a:prstGeom prst="rect">
            <a:avLst/>
          </a:prstGeom>
        </p:spPr>
      </p:pic>
      <p:pic>
        <p:nvPicPr>
          <p:cNvPr id="8" name="図 7"/>
          <p:cNvPicPr>
            <a:picLocks noChangeAspect="1"/>
          </p:cNvPicPr>
          <p:nvPr/>
        </p:nvPicPr>
        <p:blipFill>
          <a:blip r:embed="rId4"/>
          <a:stretch>
            <a:fillRect/>
          </a:stretch>
        </p:blipFill>
        <p:spPr>
          <a:xfrm>
            <a:off x="5147684" y="1737157"/>
            <a:ext cx="3152775" cy="2847975"/>
          </a:xfrm>
          <a:prstGeom prst="rect">
            <a:avLst/>
          </a:prstGeom>
        </p:spPr>
      </p:pic>
      <p:pic>
        <p:nvPicPr>
          <p:cNvPr id="7" name="図 6"/>
          <p:cNvPicPr>
            <a:picLocks noChangeAspect="1"/>
          </p:cNvPicPr>
          <p:nvPr/>
        </p:nvPicPr>
        <p:blipFill>
          <a:blip r:embed="rId5"/>
          <a:stretch>
            <a:fillRect/>
          </a:stretch>
        </p:blipFill>
        <p:spPr>
          <a:xfrm>
            <a:off x="7730873" y="4704931"/>
            <a:ext cx="1302757" cy="1709869"/>
          </a:xfrm>
          <a:prstGeom prst="rect">
            <a:avLst/>
          </a:prstGeom>
        </p:spPr>
      </p:pic>
      <p:pic>
        <p:nvPicPr>
          <p:cNvPr id="9" name="図 8"/>
          <p:cNvPicPr>
            <a:picLocks noChangeAspect="1"/>
          </p:cNvPicPr>
          <p:nvPr/>
        </p:nvPicPr>
        <p:blipFill>
          <a:blip r:embed="rId6"/>
          <a:stretch>
            <a:fillRect/>
          </a:stretch>
        </p:blipFill>
        <p:spPr>
          <a:xfrm>
            <a:off x="5227782" y="4757992"/>
            <a:ext cx="2503091" cy="1656808"/>
          </a:xfrm>
          <a:prstGeom prst="rect">
            <a:avLst/>
          </a:prstGeom>
        </p:spPr>
      </p:pic>
      <p:sp>
        <p:nvSpPr>
          <p:cNvPr id="10" name="テキスト ボックス 9"/>
          <p:cNvSpPr txBox="1"/>
          <p:nvPr/>
        </p:nvSpPr>
        <p:spPr>
          <a:xfrm>
            <a:off x="1551709" y="1466061"/>
            <a:ext cx="1496290" cy="369332"/>
          </a:xfrm>
          <a:prstGeom prst="rect">
            <a:avLst/>
          </a:prstGeom>
          <a:noFill/>
          <a:ln>
            <a:solidFill>
              <a:schemeClr val="tx1"/>
            </a:solidFill>
          </a:ln>
        </p:spPr>
        <p:txBody>
          <a:bodyPr wrap="square" rtlCol="0">
            <a:spAutoFit/>
          </a:bodyPr>
          <a:lstStyle/>
          <a:p>
            <a:r>
              <a:rPr kumimoji="1" lang="ja-JP" altLang="en-US" dirty="0" smtClean="0"/>
              <a:t>ペットホテル</a:t>
            </a:r>
            <a:endParaRPr kumimoji="1" lang="ja-JP" altLang="en-US" dirty="0"/>
          </a:p>
        </p:txBody>
      </p:sp>
      <p:sp>
        <p:nvSpPr>
          <p:cNvPr id="12" name="テキスト ボックス 11"/>
          <p:cNvSpPr txBox="1"/>
          <p:nvPr/>
        </p:nvSpPr>
        <p:spPr>
          <a:xfrm>
            <a:off x="5965112" y="1466061"/>
            <a:ext cx="1681001" cy="369332"/>
          </a:xfrm>
          <a:prstGeom prst="rect">
            <a:avLst/>
          </a:prstGeom>
          <a:noFill/>
          <a:ln>
            <a:solidFill>
              <a:schemeClr val="tx1"/>
            </a:solidFill>
          </a:ln>
        </p:spPr>
        <p:txBody>
          <a:bodyPr wrap="square" rtlCol="0">
            <a:spAutoFit/>
          </a:bodyPr>
          <a:lstStyle/>
          <a:p>
            <a:r>
              <a:rPr kumimoji="1" lang="ja-JP" altLang="en-US" dirty="0" smtClean="0"/>
              <a:t>ペットシッター</a:t>
            </a:r>
            <a:endParaRPr kumimoji="1" lang="ja-JP" altLang="en-US" dirty="0"/>
          </a:p>
        </p:txBody>
      </p:sp>
    </p:spTree>
    <p:extLst>
      <p:ext uri="{BB962C8B-B14F-4D97-AF65-F5344CB8AC3E}">
        <p14:creationId xmlns:p14="http://schemas.microsoft.com/office/powerpoint/2010/main" val="35468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　</a:t>
            </a:r>
            <a:r>
              <a:rPr kumimoji="1" lang="ja-JP" altLang="en-US" dirty="0" smtClean="0"/>
              <a:t>小型犬は外での運動が不要？</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0C5AE1BE-7121-A14E-97C9-67B14D4A6E67}" type="slidenum">
              <a:rPr lang="en-US" altLang="ja-JP" smtClean="0"/>
              <a:pPr>
                <a:defRPr/>
              </a:pPr>
              <a:t>9</a:t>
            </a:fld>
            <a:endParaRPr lang="en-US" altLang="ja-JP"/>
          </a:p>
        </p:txBody>
      </p:sp>
      <p:pic>
        <p:nvPicPr>
          <p:cNvPr id="6" name="図 5"/>
          <p:cNvPicPr>
            <a:picLocks noChangeAspect="1"/>
          </p:cNvPicPr>
          <p:nvPr/>
        </p:nvPicPr>
        <p:blipFill>
          <a:blip r:embed="rId3"/>
          <a:stretch>
            <a:fillRect/>
          </a:stretch>
        </p:blipFill>
        <p:spPr>
          <a:xfrm>
            <a:off x="349985" y="1667767"/>
            <a:ext cx="8336815" cy="4895164"/>
          </a:xfrm>
          <a:prstGeom prst="rect">
            <a:avLst/>
          </a:prstGeom>
        </p:spPr>
      </p:pic>
      <p:sp>
        <p:nvSpPr>
          <p:cNvPr id="7" name="角丸四角形吹き出し 6"/>
          <p:cNvSpPr/>
          <p:nvPr/>
        </p:nvSpPr>
        <p:spPr bwMode="auto">
          <a:xfrm>
            <a:off x="6534615" y="601937"/>
            <a:ext cx="2404598" cy="1020996"/>
          </a:xfrm>
          <a:prstGeom prst="wedgeRoundRectCallout">
            <a:avLst>
              <a:gd name="adj1" fmla="val -18552"/>
              <a:gd name="adj2" fmla="val 50916"/>
              <a:gd name="adj3"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Arial" charset="0"/>
                <a:ea typeface="ＭＳ Ｐゴシック" pitchFamily="50" charset="-128"/>
              </a:rPr>
              <a:t>社会化訓練は、「ハズバンダリートレーニング」と言われることも</a:t>
            </a:r>
          </a:p>
        </p:txBody>
      </p:sp>
    </p:spTree>
    <p:extLst>
      <p:ext uri="{BB962C8B-B14F-4D97-AF65-F5344CB8AC3E}">
        <p14:creationId xmlns:p14="http://schemas.microsoft.com/office/powerpoint/2010/main" val="420420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op10">
  <a:themeElements>
    <a:clrScheme name="s-po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1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pop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op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op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op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op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op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op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op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op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op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op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op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ＭＳ Ｐゴシック"/>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31060</TotalTime>
  <Words>9759</Words>
  <Application>Microsoft Office PowerPoint</Application>
  <PresentationFormat>画面に合わせる (4:3)</PresentationFormat>
  <Paragraphs>396</Paragraphs>
  <Slides>50</Slides>
  <Notes>50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50</vt:i4>
      </vt:variant>
    </vt:vector>
  </HeadingPairs>
  <TitlesOfParts>
    <vt:vector size="60" baseType="lpstr">
      <vt:lpstr>Apple SD Gothic Neo Regular</vt:lpstr>
      <vt:lpstr>ＭＳ Ｐゴシック</vt:lpstr>
      <vt:lpstr>ＭＳ ゴシック</vt:lpstr>
      <vt:lpstr>ＭＳ 明朝</vt:lpstr>
      <vt:lpstr>メイリオ</vt:lpstr>
      <vt:lpstr>Arial</vt:lpstr>
      <vt:lpstr>Calibri</vt:lpstr>
      <vt:lpstr>Segoe UI</vt:lpstr>
      <vt:lpstr>Wingdings</vt:lpstr>
      <vt:lpstr>s-pop10</vt:lpstr>
      <vt:lpstr>ペットツーリズム論　第２回</vt:lpstr>
      <vt:lpstr>今回の授業で学習すること 　＜飼い主側の行動ガイドライン＞</vt:lpstr>
      <vt:lpstr>１　ペットの適性</vt:lpstr>
      <vt:lpstr>ペットの種類</vt:lpstr>
      <vt:lpstr>ペットの性格や健康状態</vt:lpstr>
      <vt:lpstr>ペットの数</vt:lpstr>
      <vt:lpstr>ペットホテルやペットシッターの利用</vt:lpstr>
      <vt:lpstr>ペットホテル、ペットシッターの例</vt:lpstr>
      <vt:lpstr>★参考　小型犬は外での運動が不要？</vt:lpstr>
      <vt:lpstr>２　旅行の計画</vt:lpstr>
      <vt:lpstr>季節や場所の選択</vt:lpstr>
      <vt:lpstr>探し方（情報源）</vt:lpstr>
      <vt:lpstr>PowerPoint プレゼンテーション</vt:lpstr>
      <vt:lpstr>PowerPoint プレゼンテーション</vt:lpstr>
      <vt:lpstr>休憩</vt:lpstr>
      <vt:lpstr>携行品（犬の場合の必要な持ち物）</vt:lpstr>
      <vt:lpstr>宿泊先の下調べと選択</vt:lpstr>
      <vt:lpstr>学生と先生の問答コーナー</vt:lpstr>
      <vt:lpstr>宿泊条件、ペットの禁止エリア</vt:lpstr>
      <vt:lpstr>アメニティグッズ、部屋の位置</vt:lpstr>
      <vt:lpstr>周辺の観光施設</vt:lpstr>
      <vt:lpstr>３　移動手段や方法</vt:lpstr>
      <vt:lpstr>移動手段の選択と利用方法　電車</vt:lpstr>
      <vt:lpstr>移動手段の選択と利用方法　バス</vt:lpstr>
      <vt:lpstr>移動手段の選択と利用方法　飛行機</vt:lpstr>
      <vt:lpstr>移動手段の選択と利用方法　フェリー</vt:lpstr>
      <vt:lpstr>移動手段の選択と利用方法　タクシー</vt:lpstr>
      <vt:lpstr>移動手段の選択と利用方法　レンタカー</vt:lpstr>
      <vt:lpstr>移動手段の選択と利用方法　マイカー</vt:lpstr>
      <vt:lpstr>マイカーに同乗時の留意事項</vt:lpstr>
      <vt:lpstr>★公共交通機関の利用とキャリーバッグ</vt:lpstr>
      <vt:lpstr>迷惑防止や事故への備え</vt:lpstr>
      <vt:lpstr>４　病気やトラブル</vt:lpstr>
      <vt:lpstr>熱中症（必要とされる健康管理や予防対策）　</vt:lpstr>
      <vt:lpstr>　車酔い（必要とされる健康管理や予防対策）</vt:lpstr>
      <vt:lpstr>ノミ・ダニ（必要とされる健康管理や予防対策）　</vt:lpstr>
      <vt:lpstr>感染症（必要とされる健康管理や予防対策）</vt:lpstr>
      <vt:lpstr>学生と先生の問答コーナー</vt:lpstr>
      <vt:lpstr>緊急時の連絡先のチェック（緊急時の備え）</vt:lpstr>
      <vt:lpstr>ケガの防止（緊急時の備え）</vt:lpstr>
      <vt:lpstr>逸走（迷子）の防止（緊急時の備え）</vt:lpstr>
      <vt:lpstr>帰宅後の体調チェック（緊急時の備え）</vt:lpstr>
      <vt:lpstr>５　しつけやマナー</vt:lpstr>
      <vt:lpstr>しつけと飼い主のマナー</vt:lpstr>
      <vt:lpstr>犬の散歩の時のマナー</vt:lpstr>
      <vt:lpstr>ドッグランの利用マナー</vt:lpstr>
      <vt:lpstr>レストランなどでのマナー</vt:lpstr>
      <vt:lpstr>ホテル等での利用マナー</vt:lpstr>
      <vt:lpstr>学生と先生の問答コーナー</vt:lpstr>
      <vt:lpstr>同伴旅行に向けた順化訓練</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個体識別（所有者明示）</dc:title>
  <dc:subject/>
  <dc:creator>東海林克彦</dc:creator>
  <cp:keywords/>
  <dc:description/>
  <cp:lastModifiedBy>SHOJI</cp:lastModifiedBy>
  <cp:revision>355</cp:revision>
  <cp:lastPrinted>2020-09-20T01:40:40Z</cp:lastPrinted>
  <dcterms:created xsi:type="dcterms:W3CDTF">2009-03-26T05:49:16Z</dcterms:created>
  <dcterms:modified xsi:type="dcterms:W3CDTF">2020-09-21T12:14:09Z</dcterms:modified>
  <cp:category/>
</cp:coreProperties>
</file>